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67" y="11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7158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導入。今日は色相環を覚える前に、そもそも色がどう見えているのかを考える。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10秒ほど実際に見回させる。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450万〜750万色など様々な推定があるため、幅をもたせて紹介する。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まず色を無彩色と有彩色に分類する。無彩色には色相・彩度はなく、明度で整理する。有彩色は三属性で整理する。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97280" y="1590824"/>
            <a:ext cx="9966960" cy="193899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3400" b="1">
                <a:solidFill>
                  <a:srgbClr val="62412F"/>
                </a:solidFill>
                <a:latin typeface="Yu Gothic"/>
              </a:defRPr>
            </a:pPr>
            <a:r>
              <a:rPr sz="6000" dirty="0" err="1"/>
              <a:t>高校生のための</a:t>
            </a:r>
            <a:br>
              <a:rPr sz="6000" dirty="0"/>
            </a:br>
            <a:r>
              <a:rPr sz="6000" dirty="0" err="1"/>
              <a:t>色彩学の基本</a:t>
            </a:r>
            <a:endParaRPr sz="6000" dirty="0"/>
          </a:p>
        </p:txBody>
      </p:sp>
      <p:sp>
        <p:nvSpPr>
          <p:cNvPr id="3" name="TextBox 2"/>
          <p:cNvSpPr txBox="1"/>
          <p:nvPr/>
        </p:nvSpPr>
        <p:spPr>
          <a:xfrm>
            <a:off x="1280160" y="3931920"/>
            <a:ext cx="96012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000" b="0">
                <a:solidFill>
                  <a:srgbClr val="2D3741"/>
                </a:solidFill>
                <a:latin typeface="Yu Gothic"/>
              </a:defRPr>
            </a:pPr>
            <a:r>
              <a:t>色は「もの」についている？ それとも、脳がつくっている？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62412F"/>
                </a:solidFill>
                <a:latin typeface="Yu Mincho"/>
              </a:defRPr>
            </a:pPr>
            <a:r>
              <a:t>実験① 残像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371600"/>
            <a:ext cx="1014984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000" b="0">
                <a:solidFill>
                  <a:srgbClr val="2D3741"/>
                </a:solidFill>
                <a:latin typeface="Yu Gothic"/>
              </a:defRPr>
            </a:pPr>
            <a:r>
              <a:t>中央の＋を20秒くらい見つめてから、白い部分を見る。</a:t>
            </a:r>
          </a:p>
        </p:txBody>
      </p:sp>
      <p:sp>
        <p:nvSpPr>
          <p:cNvPr id="4" name="Oval 3"/>
          <p:cNvSpPr/>
          <p:nvPr/>
        </p:nvSpPr>
        <p:spPr>
          <a:xfrm>
            <a:off x="4800600" y="2286000"/>
            <a:ext cx="2560320" cy="2560320"/>
          </a:xfrm>
          <a:prstGeom prst="ellipse">
            <a:avLst/>
          </a:prstGeom>
          <a:solidFill>
            <a:srgbClr val="DC464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623560" y="2971800"/>
            <a:ext cx="914400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3000" b="1">
                <a:solidFill>
                  <a:srgbClr val="FFFFFF"/>
                </a:solidFill>
                <a:latin typeface="Yu Gothic"/>
              </a:defRPr>
            </a:pPr>
            <a:r>
              <a:t>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5212080"/>
            <a:ext cx="978408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200" b="1">
                <a:solidFill>
                  <a:srgbClr val="62412F"/>
                </a:solidFill>
                <a:latin typeface="Yu Gothic"/>
              </a:defRPr>
            </a:pPr>
            <a:r>
              <a:t>見えていない色が、見えた？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62412F"/>
                </a:solidFill>
                <a:latin typeface="Yu Mincho"/>
              </a:defRPr>
            </a:pPr>
            <a:r>
              <a:t>実験② 同じ灰色なのに？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645920"/>
            <a:ext cx="4572000" cy="2926080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2423160" y="2423160"/>
            <a:ext cx="1554480" cy="1371600"/>
          </a:xfrm>
          <a:prstGeom prst="rect">
            <a:avLst/>
          </a:prstGeom>
          <a:solidFill>
            <a:srgbClr val="8C8C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6400800" y="1645920"/>
            <a:ext cx="4572000" cy="292608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7909560" y="2423160"/>
            <a:ext cx="1554480" cy="1371600"/>
          </a:xfrm>
          <a:prstGeom prst="rect">
            <a:avLst/>
          </a:prstGeom>
          <a:solidFill>
            <a:srgbClr val="8C8C8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188720" y="4983480"/>
            <a:ext cx="978408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200" b="1">
                <a:solidFill>
                  <a:srgbClr val="62412F"/>
                </a:solidFill>
                <a:latin typeface="Yu Gothic"/>
              </a:defRPr>
            </a:pPr>
            <a:r>
              <a:t>中央の灰色は、左右まったく同じ。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62412F"/>
                </a:solidFill>
                <a:latin typeface="Yu Mincho"/>
              </a:defRPr>
            </a:pPr>
            <a:r>
              <a:t>色の錯視：周りの色で見え方が変わる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645920"/>
            <a:ext cx="32004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500" b="1">
                <a:solidFill>
                  <a:srgbClr val="62412F"/>
                </a:solidFill>
                <a:latin typeface="Yu Gothic"/>
              </a:defRPr>
            </a:pPr>
            <a:r>
              <a:t>同時対比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2468880"/>
            <a:ext cx="320040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1900" b="0">
                <a:solidFill>
                  <a:srgbClr val="2D3741"/>
                </a:solidFill>
                <a:latin typeface="Yu Gothic"/>
              </a:defRPr>
            </a:pPr>
            <a:r>
              <a:t>隣り合う色の影響で、</a:t>
            </a:r>
            <a:br/>
            <a:r>
              <a:t>色相・明度・彩度が違って感じられる。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89120" y="1645920"/>
            <a:ext cx="32004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500" b="1">
                <a:solidFill>
                  <a:srgbClr val="62412F"/>
                </a:solidFill>
                <a:latin typeface="Yu Gothic"/>
              </a:defRPr>
            </a:pPr>
            <a:r>
              <a:t>面積効果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89120" y="2468880"/>
            <a:ext cx="320040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1900" b="0">
                <a:solidFill>
                  <a:srgbClr val="2D3741"/>
                </a:solidFill>
                <a:latin typeface="Yu Gothic"/>
              </a:defRPr>
            </a:pPr>
            <a:r>
              <a:t>同じ色でも、面積が大きくなると</a:t>
            </a:r>
            <a:br/>
            <a:r>
              <a:t>明るく・鮮やかに感じやすい。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55279" y="1645920"/>
            <a:ext cx="32004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500" b="1">
                <a:solidFill>
                  <a:srgbClr val="62412F"/>
                </a:solidFill>
                <a:latin typeface="Yu Gothic"/>
              </a:defRPr>
            </a:pPr>
            <a:r>
              <a:t>色の恒常性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55279" y="2468880"/>
            <a:ext cx="320040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1900" b="0">
                <a:solidFill>
                  <a:srgbClr val="2D3741"/>
                </a:solidFill>
                <a:latin typeface="Yu Gothic"/>
              </a:defRPr>
            </a:pPr>
            <a:r>
              <a:t>照明が変わっても、脳は</a:t>
            </a:r>
            <a:br/>
            <a:r>
              <a:t>物の色をある程度一定に見ようとする。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4846320"/>
            <a:ext cx="9875520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400" b="1">
                <a:solidFill>
                  <a:srgbClr val="62412F"/>
                </a:solidFill>
                <a:latin typeface="Yu Gothic"/>
              </a:defRPr>
            </a:pPr>
            <a:r>
              <a:t>「見えた色」＝単純な物理量ではない。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62412F"/>
                </a:solidFill>
                <a:latin typeface="Yu Mincho"/>
              </a:defRPr>
            </a:pPr>
            <a:r>
              <a:t>色は大きく2つに分けられる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31520" y="1417320"/>
            <a:ext cx="5212080" cy="4297680"/>
          </a:xfrm>
          <a:prstGeom prst="roundRect">
            <a:avLst/>
          </a:prstGeom>
          <a:solidFill>
            <a:srgbClr val="FFFFFF"/>
          </a:solidFill>
          <a:ln>
            <a:solidFill>
              <a:srgbClr val="5A96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005840" y="1645920"/>
            <a:ext cx="466344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700" b="1">
                <a:solidFill>
                  <a:srgbClr val="62412F"/>
                </a:solidFill>
                <a:latin typeface="Yu Gothic"/>
              </a:defRPr>
            </a:pPr>
            <a:r>
              <a:t>無彩色</a:t>
            </a:r>
          </a:p>
        </p:txBody>
      </p:sp>
      <p:sp>
        <p:nvSpPr>
          <p:cNvPr id="5" name="Rectangle 4"/>
          <p:cNvSpPr/>
          <p:nvPr/>
        </p:nvSpPr>
        <p:spPr>
          <a:xfrm>
            <a:off x="1234440" y="2468880"/>
            <a:ext cx="822960" cy="82296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2240280" y="2468880"/>
            <a:ext cx="822960" cy="82296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3246120" y="2468880"/>
            <a:ext cx="822960" cy="822960"/>
          </a:xfrm>
          <a:prstGeom prst="rect">
            <a:avLst/>
          </a:prstGeom>
          <a:solidFill>
            <a:srgbClr val="7D7D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4251960" y="2468880"/>
            <a:ext cx="822960" cy="822960"/>
          </a:xfrm>
          <a:prstGeom prst="rect">
            <a:avLst/>
          </a:prstGeom>
          <a:solidFill>
            <a:srgbClr val="3737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005840" y="3474720"/>
            <a:ext cx="4663440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000" b="0">
                <a:solidFill>
                  <a:srgbClr val="2D3741"/>
                </a:solidFill>
                <a:latin typeface="Yu Gothic"/>
              </a:defRPr>
            </a:pPr>
            <a:r>
              <a:t>白・灰色・黒など</a:t>
            </a:r>
            <a:br/>
            <a:r>
              <a:t>「色み」をもたない色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" y="4663440"/>
            <a:ext cx="46634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000" b="1">
                <a:solidFill>
                  <a:srgbClr val="62412F"/>
                </a:solidFill>
                <a:latin typeface="Yu Gothic"/>
              </a:defRPr>
            </a:pPr>
            <a:r>
              <a:t>無彩色にも「明度」がある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17920" y="1417320"/>
            <a:ext cx="5212080" cy="4297680"/>
          </a:xfrm>
          <a:prstGeom prst="roundRect">
            <a:avLst/>
          </a:prstGeom>
          <a:solidFill>
            <a:srgbClr val="FFFFFF"/>
          </a:solidFill>
          <a:ln>
            <a:solidFill>
              <a:srgbClr val="5A96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492240" y="1645920"/>
            <a:ext cx="466344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700" b="1">
                <a:solidFill>
                  <a:srgbClr val="62412F"/>
                </a:solidFill>
                <a:latin typeface="Yu Gothic"/>
              </a:defRPr>
            </a:pPr>
            <a:r>
              <a:t>有彩色</a:t>
            </a:r>
          </a:p>
        </p:txBody>
      </p:sp>
      <p:sp>
        <p:nvSpPr>
          <p:cNvPr id="13" name="Oval 12"/>
          <p:cNvSpPr/>
          <p:nvPr/>
        </p:nvSpPr>
        <p:spPr>
          <a:xfrm>
            <a:off x="6629400" y="2468880"/>
            <a:ext cx="658368" cy="658368"/>
          </a:xfrm>
          <a:prstGeom prst="ellipse">
            <a:avLst/>
          </a:prstGeom>
          <a:solidFill>
            <a:srgbClr val="DC464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Oval 13"/>
          <p:cNvSpPr/>
          <p:nvPr/>
        </p:nvSpPr>
        <p:spPr>
          <a:xfrm>
            <a:off x="7498079" y="2468880"/>
            <a:ext cx="658368" cy="658368"/>
          </a:xfrm>
          <a:prstGeom prst="ellipse">
            <a:avLst/>
          </a:prstGeom>
          <a:solidFill>
            <a:srgbClr val="F5CD4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8366760" y="2468880"/>
            <a:ext cx="658368" cy="658368"/>
          </a:xfrm>
          <a:prstGeom prst="ellipse">
            <a:avLst/>
          </a:prstGeom>
          <a:solidFill>
            <a:srgbClr val="46A5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Oval 15"/>
          <p:cNvSpPr/>
          <p:nvPr/>
        </p:nvSpPr>
        <p:spPr>
          <a:xfrm>
            <a:off x="9235440" y="2468880"/>
            <a:ext cx="658368" cy="658368"/>
          </a:xfrm>
          <a:prstGeom prst="ellipse">
            <a:avLst/>
          </a:prstGeom>
          <a:solidFill>
            <a:srgbClr val="5A96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6"/>
          <p:cNvSpPr/>
          <p:nvPr/>
        </p:nvSpPr>
        <p:spPr>
          <a:xfrm>
            <a:off x="10104120" y="2468880"/>
            <a:ext cx="658368" cy="658368"/>
          </a:xfrm>
          <a:prstGeom prst="ellipse">
            <a:avLst/>
          </a:prstGeom>
          <a:solidFill>
            <a:srgbClr val="7D55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6492240" y="3474720"/>
            <a:ext cx="4663440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000" b="0">
                <a:solidFill>
                  <a:srgbClr val="2D3741"/>
                </a:solidFill>
                <a:latin typeface="Yu Gothic"/>
              </a:defRPr>
            </a:pPr>
            <a:r>
              <a:t>赤・黄・緑・青など</a:t>
            </a:r>
            <a:br/>
            <a:r>
              <a:t>「色み」をもつ色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92240" y="4663440"/>
            <a:ext cx="46634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000" b="1">
                <a:solidFill>
                  <a:srgbClr val="62412F"/>
                </a:solidFill>
                <a:latin typeface="Yu Gothic"/>
              </a:defRPr>
            </a:pPr>
            <a:r>
              <a:t>色相・明度・彩度で整理できる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62412F"/>
                </a:solidFill>
                <a:latin typeface="Yu Mincho"/>
              </a:defRPr>
            </a:pPr>
            <a:r>
              <a:t>有彩色を整理する3つのものさし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914400" y="1828800"/>
            <a:ext cx="2743200" cy="2286000"/>
          </a:xfrm>
          <a:prstGeom prst="roundRect">
            <a:avLst/>
          </a:prstGeom>
          <a:solidFill>
            <a:srgbClr val="FFFFFF"/>
          </a:solidFill>
          <a:ln>
            <a:solidFill>
              <a:srgbClr val="5A96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14400" y="2057400"/>
            <a:ext cx="274320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500" b="1">
                <a:solidFill>
                  <a:srgbClr val="62412F"/>
                </a:solidFill>
                <a:latin typeface="Yu Gothic"/>
              </a:defRPr>
            </a:pPr>
            <a:r>
              <a:t>色相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" y="2788920"/>
            <a:ext cx="2377440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1800" b="0">
                <a:solidFill>
                  <a:srgbClr val="2D3741"/>
                </a:solidFill>
                <a:latin typeface="Yu Gothic"/>
              </a:defRPr>
            </a:pPr>
            <a:r>
              <a:t>何色？</a:t>
            </a:r>
            <a:br/>
            <a:r>
              <a:t>赤・黄・緑・青…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297680" y="1828800"/>
            <a:ext cx="2743200" cy="2286000"/>
          </a:xfrm>
          <a:prstGeom prst="roundRect">
            <a:avLst/>
          </a:prstGeom>
          <a:solidFill>
            <a:srgbClr val="FFFFFF"/>
          </a:solidFill>
          <a:ln>
            <a:solidFill>
              <a:srgbClr val="5A96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4297680" y="2057400"/>
            <a:ext cx="274320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500" b="1">
                <a:solidFill>
                  <a:srgbClr val="62412F"/>
                </a:solidFill>
                <a:latin typeface="Yu Gothic"/>
              </a:defRPr>
            </a:pPr>
            <a:r>
              <a:t>明度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80560" y="2788920"/>
            <a:ext cx="2377440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1800" b="0">
                <a:solidFill>
                  <a:srgbClr val="2D3741"/>
                </a:solidFill>
                <a:latin typeface="Yu Gothic"/>
              </a:defRPr>
            </a:pPr>
            <a:r>
              <a:t>どれくらい明るい？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680960" y="1828800"/>
            <a:ext cx="2743200" cy="2286000"/>
          </a:xfrm>
          <a:prstGeom prst="roundRect">
            <a:avLst/>
          </a:prstGeom>
          <a:solidFill>
            <a:srgbClr val="FFFFFF"/>
          </a:solidFill>
          <a:ln>
            <a:solidFill>
              <a:srgbClr val="5A96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680960" y="2057400"/>
            <a:ext cx="274320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500" b="1">
                <a:solidFill>
                  <a:srgbClr val="62412F"/>
                </a:solidFill>
                <a:latin typeface="Yu Gothic"/>
              </a:defRPr>
            </a:pPr>
            <a:r>
              <a:t>彩度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63840" y="2788920"/>
            <a:ext cx="2377440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1800" b="0">
                <a:solidFill>
                  <a:srgbClr val="2D3741"/>
                </a:solidFill>
                <a:latin typeface="Yu Gothic"/>
              </a:defRPr>
            </a:pPr>
            <a:r>
              <a:t>どれくらい鮮やか？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80160" y="4800600"/>
            <a:ext cx="9601200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500" b="1">
                <a:solidFill>
                  <a:srgbClr val="62412F"/>
                </a:solidFill>
                <a:latin typeface="Yu Gothic"/>
              </a:defRPr>
            </a:pPr>
            <a:r>
              <a:t>色相・明度・彩度 ＝ 色の三属性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62412F"/>
                </a:solidFill>
                <a:latin typeface="Yu Mincho"/>
              </a:defRPr>
            </a:pPr>
            <a:r>
              <a:t>色相｜Hue</a:t>
            </a:r>
          </a:p>
        </p:txBody>
      </p:sp>
      <p:sp>
        <p:nvSpPr>
          <p:cNvPr id="3" name="Oval 2"/>
          <p:cNvSpPr/>
          <p:nvPr/>
        </p:nvSpPr>
        <p:spPr>
          <a:xfrm>
            <a:off x="7680960" y="2834639"/>
            <a:ext cx="822960" cy="822960"/>
          </a:xfrm>
          <a:prstGeom prst="ellipse">
            <a:avLst/>
          </a:prstGeom>
          <a:solidFill>
            <a:srgbClr val="DC464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6675120" y="4101669"/>
            <a:ext cx="822960" cy="822960"/>
          </a:xfrm>
          <a:prstGeom prst="ellipse">
            <a:avLst/>
          </a:prstGeom>
          <a:solidFill>
            <a:srgbClr val="F082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4663440" y="4101669"/>
            <a:ext cx="822960" cy="822960"/>
          </a:xfrm>
          <a:prstGeom prst="ellipse">
            <a:avLst/>
          </a:prstGeom>
          <a:solidFill>
            <a:srgbClr val="F5CD4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3657600" y="2834639"/>
            <a:ext cx="822960" cy="822960"/>
          </a:xfrm>
          <a:prstGeom prst="ellipse">
            <a:avLst/>
          </a:prstGeom>
          <a:solidFill>
            <a:srgbClr val="46A5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4663439" y="1567610"/>
            <a:ext cx="822960" cy="822960"/>
          </a:xfrm>
          <a:prstGeom prst="ellipse">
            <a:avLst/>
          </a:prstGeom>
          <a:solidFill>
            <a:srgbClr val="5A96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6675120" y="1567610"/>
            <a:ext cx="822960" cy="822960"/>
          </a:xfrm>
          <a:prstGeom prst="ellipse">
            <a:avLst/>
          </a:prstGeom>
          <a:solidFill>
            <a:srgbClr val="7D55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828800" y="5029200"/>
            <a:ext cx="850392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200" b="1">
                <a:solidFill>
                  <a:srgbClr val="62412F"/>
                </a:solidFill>
                <a:latin typeface="Yu Gothic"/>
              </a:defRPr>
            </a:pPr>
            <a:r>
              <a:t>赤・黄・緑・青などの「色み」の違い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62412F"/>
                </a:solidFill>
                <a:latin typeface="Yu Mincho"/>
              </a:defRPr>
            </a:pPr>
            <a:r>
              <a:t>明度｜Value</a:t>
            </a:r>
          </a:p>
        </p:txBody>
      </p:sp>
      <p:sp>
        <p:nvSpPr>
          <p:cNvPr id="3" name="Rectangle 2"/>
          <p:cNvSpPr/>
          <p:nvPr/>
        </p:nvSpPr>
        <p:spPr>
          <a:xfrm>
            <a:off x="1280160" y="2194560"/>
            <a:ext cx="1078992" cy="1280160"/>
          </a:xfrm>
          <a:prstGeom prst="rect">
            <a:avLst/>
          </a:prstGeom>
          <a:solidFill>
            <a:srgbClr val="1E1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2359152" y="2194560"/>
            <a:ext cx="1078992" cy="1280160"/>
          </a:xfrm>
          <a:prstGeom prst="rect">
            <a:avLst/>
          </a:prstGeom>
          <a:solidFill>
            <a:srgbClr val="3A3A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3438144" y="2194560"/>
            <a:ext cx="1078992" cy="1280160"/>
          </a:xfrm>
          <a:prstGeom prst="rect">
            <a:avLst/>
          </a:prstGeom>
          <a:solidFill>
            <a:srgbClr val="56565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4517136" y="2194560"/>
            <a:ext cx="1078992" cy="1280160"/>
          </a:xfrm>
          <a:prstGeom prst="rect">
            <a:avLst/>
          </a:prstGeom>
          <a:solidFill>
            <a:srgbClr val="72727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596127" y="2194560"/>
            <a:ext cx="1078992" cy="1280160"/>
          </a:xfrm>
          <a:prstGeom prst="rect">
            <a:avLst/>
          </a:prstGeom>
          <a:solidFill>
            <a:srgbClr val="8E8E8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675119" y="2194560"/>
            <a:ext cx="1078992" cy="1280160"/>
          </a:xfrm>
          <a:prstGeom prst="rect">
            <a:avLst/>
          </a:prstGeom>
          <a:solidFill>
            <a:srgbClr val="AAAA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7754112" y="2194560"/>
            <a:ext cx="1078992" cy="1280160"/>
          </a:xfrm>
          <a:prstGeom prst="rect">
            <a:avLst/>
          </a:prstGeom>
          <a:solidFill>
            <a:srgbClr val="C6C6C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8833104" y="2194560"/>
            <a:ext cx="1078992" cy="1280160"/>
          </a:xfrm>
          <a:prstGeom prst="rect">
            <a:avLst/>
          </a:prstGeom>
          <a:solidFill>
            <a:srgbClr val="E2E2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9912096" y="2194560"/>
            <a:ext cx="1078992" cy="12801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280160" y="3749039"/>
            <a:ext cx="969264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000" b="1">
                <a:solidFill>
                  <a:srgbClr val="2D3741"/>
                </a:solidFill>
                <a:latin typeface="Yu Gothic"/>
              </a:defRPr>
            </a:pPr>
            <a:r>
              <a:t>暗い　　　　　　　　　　　　　　　明るい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80160" y="4800600"/>
            <a:ext cx="969264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300" b="1">
                <a:solidFill>
                  <a:srgbClr val="62412F"/>
                </a:solidFill>
                <a:latin typeface="Yu Gothic"/>
              </a:defRPr>
            </a:pPr>
            <a:r>
              <a:t>色の「明るさ」の度合い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62412F"/>
                </a:solidFill>
                <a:latin typeface="Yu Mincho"/>
              </a:defRPr>
            </a:pPr>
            <a:r>
              <a:t>彩度｜Chroma / Saturation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1828800" y="2148840"/>
            <a:ext cx="1417320" cy="1417320"/>
          </a:xfrm>
          <a:prstGeom prst="rect">
            <a:avLst/>
          </a:prstGeom>
          <a:solidFill>
            <a:srgbClr val="9B87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3520440" y="2148840"/>
            <a:ext cx="1417320" cy="1417320"/>
          </a:xfrm>
          <a:prstGeom prst="rect">
            <a:avLst/>
          </a:prstGeom>
          <a:solidFill>
            <a:srgbClr val="AF73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5212080" y="2148840"/>
            <a:ext cx="1417320" cy="1417320"/>
          </a:xfrm>
          <a:prstGeom prst="rect">
            <a:avLst/>
          </a:prstGeom>
          <a:solidFill>
            <a:srgbClr val="C35F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6903720" y="2148840"/>
            <a:ext cx="1417320" cy="1417320"/>
          </a:xfrm>
          <a:prstGeom prst="rect">
            <a:avLst/>
          </a:prstGeom>
          <a:solidFill>
            <a:srgbClr val="DC46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8595360" y="2148840"/>
            <a:ext cx="1417320" cy="1417320"/>
          </a:xfrm>
          <a:prstGeom prst="rect">
            <a:avLst/>
          </a:prstGeom>
          <a:solidFill>
            <a:srgbClr val="F02D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828800" y="3840480"/>
            <a:ext cx="850392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000" b="1">
                <a:solidFill>
                  <a:srgbClr val="2D3741"/>
                </a:solidFill>
                <a:latin typeface="Yu Gothic"/>
              </a:defRPr>
            </a:pPr>
            <a:r>
              <a:t>くすんだ　　　　　　　　　　　鮮やか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4800600"/>
            <a:ext cx="969264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300" b="1">
                <a:solidFill>
                  <a:srgbClr val="62412F"/>
                </a:solidFill>
                <a:latin typeface="Yu Gothic"/>
              </a:defRPr>
            </a:pPr>
            <a:r>
              <a:t>色の「鮮やかさ」の度合い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62412F"/>
                </a:solidFill>
                <a:latin typeface="Yu Mincho"/>
              </a:defRPr>
            </a:pPr>
            <a:r>
              <a:t>今日のまとめ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97280" y="1325880"/>
            <a:ext cx="1005840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2000" b="1">
                <a:solidFill>
                  <a:srgbClr val="2D3741"/>
                </a:solidFill>
                <a:latin typeface="Yu Gothic"/>
              </a:defRPr>
            </a:pPr>
            <a:r>
              <a:t>① 色は、光・物体・目・脳の関係から生まれる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2194560"/>
            <a:ext cx="1005840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2000" b="1">
                <a:solidFill>
                  <a:srgbClr val="2D3741"/>
                </a:solidFill>
                <a:latin typeface="Yu Gothic"/>
              </a:defRPr>
            </a:pPr>
            <a:r>
              <a:t>② 色は、無彩色と有彩色に大きく分けられる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" y="3063239"/>
            <a:ext cx="1005840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2000" b="1">
                <a:solidFill>
                  <a:srgbClr val="2D3741"/>
                </a:solidFill>
                <a:latin typeface="Yu Gothic"/>
              </a:defRPr>
            </a:pPr>
            <a:r>
              <a:t>③ 周囲の条件によって色の見え方は変わる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3931920"/>
            <a:ext cx="1005840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2000" b="1">
                <a:solidFill>
                  <a:srgbClr val="2D3741"/>
                </a:solidFill>
                <a:latin typeface="Yu Gothic"/>
              </a:defRPr>
            </a:pPr>
            <a:r>
              <a:t>④ 有彩色は「色相・明度・彩度」で整理できる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5166360"/>
            <a:ext cx="100584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700" b="1">
                <a:solidFill>
                  <a:srgbClr val="62412F"/>
                </a:solidFill>
                <a:latin typeface="Yu Gothic"/>
              </a:defRPr>
            </a:pPr>
            <a:r>
              <a:t>では、色はどこにあるのだろう？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62412F"/>
                </a:solidFill>
                <a:latin typeface="Yu Mincho"/>
              </a:defRPr>
            </a:pPr>
            <a:r>
              <a:t>1分ミニチェック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97280" y="1234440"/>
            <a:ext cx="1005840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2000" b="1">
                <a:solidFill>
                  <a:srgbClr val="2D3741"/>
                </a:solidFill>
                <a:latin typeface="Yu Gothic"/>
              </a:defRPr>
            </a:pPr>
            <a:r>
              <a:t>Q1　色が見えるまでに必要な4つは？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2057400"/>
            <a:ext cx="1005840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2000" b="1">
                <a:solidFill>
                  <a:srgbClr val="2D3741"/>
                </a:solidFill>
                <a:latin typeface="Yu Gothic"/>
              </a:defRPr>
            </a:pPr>
            <a:r>
              <a:t>Q2　色は大きく何色と何色に分けられる？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" y="2880360"/>
            <a:ext cx="1005840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2000" b="1">
                <a:solidFill>
                  <a:srgbClr val="2D3741"/>
                </a:solidFill>
                <a:latin typeface="Yu Gothic"/>
              </a:defRPr>
            </a:pPr>
            <a:r>
              <a:t>Q3　色を見るのに重要な網膜の細胞は？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3703320"/>
            <a:ext cx="1005840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defRPr sz="2000" b="1">
                <a:solidFill>
                  <a:srgbClr val="2D3741"/>
                </a:solidFill>
                <a:latin typeface="Yu Gothic"/>
              </a:defRPr>
            </a:pPr>
            <a:r>
              <a:t>Q4　有彩色の三属性を言ってみよう。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983480"/>
            <a:ext cx="10607040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1700" b="1">
                <a:solidFill>
                  <a:srgbClr val="62412F"/>
                </a:solidFill>
                <a:latin typeface="Yu Gothic"/>
              </a:defRPr>
            </a:pPr>
            <a:r>
              <a:t>答え：光・物体・目・脳 ／ 無彩色・有彩色 ／ 錐体 ／ 色相・明度・彩度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06051" y="1449665"/>
            <a:ext cx="617989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62412F"/>
                </a:solidFill>
                <a:latin typeface="Yu Mincho"/>
              </a:defRPr>
            </a:pPr>
            <a:r>
              <a:rPr dirty="0" err="1"/>
              <a:t>あなたは、いま何色見えていますか</a:t>
            </a:r>
            <a:r>
              <a:rPr dirty="0"/>
              <a:t>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10920" y="2626360"/>
            <a:ext cx="1033272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600" b="1">
                <a:solidFill>
                  <a:srgbClr val="62412F"/>
                </a:solidFill>
                <a:latin typeface="Yu Gothic"/>
              </a:defRPr>
            </a:pPr>
            <a:r>
              <a:rPr dirty="0"/>
              <a:t>教室を10秒間、見回してみよう。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3911600"/>
            <a:ext cx="9418320" cy="11887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200" b="0">
                <a:solidFill>
                  <a:srgbClr val="2D3741"/>
                </a:solidFill>
                <a:latin typeface="Yu Gothic"/>
              </a:defRPr>
            </a:pPr>
            <a:r>
              <a:rPr dirty="0" err="1"/>
              <a:t>机、服、髪、壁、光、影</a:t>
            </a:r>
            <a:r>
              <a:rPr dirty="0"/>
              <a:t>……</a:t>
            </a:r>
            <a:br>
              <a:rPr dirty="0"/>
            </a:br>
            <a:r>
              <a:rPr dirty="0" err="1"/>
              <a:t>同じ「白」や「黒」でも、実は少しずつ違って見える</a:t>
            </a:r>
            <a:r>
              <a:rPr dirty="0"/>
              <a:t>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980440"/>
            <a:ext cx="622638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62412F"/>
                </a:solidFill>
                <a:latin typeface="Yu Mincho"/>
              </a:defRPr>
            </a:pPr>
            <a:r>
              <a:rPr lang="en-US" altLang="ja-JP" dirty="0"/>
              <a:t>Q:</a:t>
            </a:r>
            <a:r>
              <a:rPr dirty="0"/>
              <a:t>人間はいくつの色を見分けられる？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978223"/>
            <a:ext cx="9784080" cy="61555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3400" b="1">
                <a:solidFill>
                  <a:srgbClr val="62412F"/>
                </a:solidFill>
                <a:latin typeface="Yu Gothic"/>
              </a:defRPr>
            </a:pPr>
            <a:r>
              <a:rPr lang="ja-JP" altLang="en-US" dirty="0"/>
              <a:t>４５０</a:t>
            </a:r>
            <a:r>
              <a:rPr dirty="0"/>
              <a:t>万色〜約1,000万色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63040" y="3063240"/>
            <a:ext cx="9235440" cy="11887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000" b="0">
                <a:solidFill>
                  <a:srgbClr val="2D3741"/>
                </a:solidFill>
                <a:latin typeface="Yu Gothic"/>
              </a:defRPr>
            </a:pPr>
            <a:r>
              <a:rPr dirty="0" err="1"/>
              <a:t>研究や条件によって推定値には幅があります</a:t>
            </a:r>
            <a:r>
              <a:rPr dirty="0"/>
              <a:t>。</a:t>
            </a:r>
            <a:br>
              <a:rPr dirty="0"/>
            </a:br>
            <a:r>
              <a:rPr dirty="0" err="1"/>
              <a:t>人間の視覚は、とても細かな色の違いを感じ取ることができます</a:t>
            </a:r>
            <a:r>
              <a:rPr dirty="0"/>
              <a:t>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2160" y="11430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62412F"/>
                </a:solidFill>
                <a:latin typeface="Yu Mincho"/>
              </a:defRPr>
            </a:pPr>
            <a:r>
              <a:rPr dirty="0" err="1"/>
              <a:t>色が見えるまで</a:t>
            </a:r>
            <a:endParaRPr dirty="0"/>
          </a:p>
        </p:txBody>
      </p:sp>
      <p:sp>
        <p:nvSpPr>
          <p:cNvPr id="3" name="Rounded Rectangle 2"/>
          <p:cNvSpPr/>
          <p:nvPr/>
        </p:nvSpPr>
        <p:spPr>
          <a:xfrm>
            <a:off x="914400" y="2286000"/>
            <a:ext cx="1645920" cy="1005840"/>
          </a:xfrm>
          <a:prstGeom prst="roundRect">
            <a:avLst/>
          </a:prstGeom>
          <a:solidFill>
            <a:srgbClr val="FFFFFF"/>
          </a:solidFill>
          <a:ln>
            <a:solidFill>
              <a:srgbClr val="5A96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14400" y="2286000"/>
            <a:ext cx="164592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400" b="1">
                <a:solidFill>
                  <a:srgbClr val="62412F"/>
                </a:solidFill>
                <a:latin typeface="Yu Gothic"/>
              </a:defRPr>
            </a:pPr>
            <a:r>
              <a:t>光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291840" y="2286000"/>
            <a:ext cx="1645920" cy="1005840"/>
          </a:xfrm>
          <a:prstGeom prst="roundRect">
            <a:avLst/>
          </a:prstGeom>
          <a:solidFill>
            <a:srgbClr val="FFFFFF"/>
          </a:solidFill>
          <a:ln>
            <a:solidFill>
              <a:srgbClr val="5A96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291840" y="2286000"/>
            <a:ext cx="164592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400" b="1">
                <a:solidFill>
                  <a:srgbClr val="62412F"/>
                </a:solidFill>
                <a:latin typeface="Yu Gothic"/>
              </a:defRPr>
            </a:pPr>
            <a:r>
              <a:t>物体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669280" y="2286000"/>
            <a:ext cx="1645920" cy="1005840"/>
          </a:xfrm>
          <a:prstGeom prst="roundRect">
            <a:avLst/>
          </a:prstGeom>
          <a:solidFill>
            <a:srgbClr val="FFFFFF"/>
          </a:solidFill>
          <a:ln>
            <a:solidFill>
              <a:srgbClr val="5A96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669280" y="2286000"/>
            <a:ext cx="164592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400" b="1">
                <a:solidFill>
                  <a:srgbClr val="62412F"/>
                </a:solidFill>
                <a:latin typeface="Yu Gothic"/>
              </a:defRPr>
            </a:pPr>
            <a:r>
              <a:t>目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046720" y="2286000"/>
            <a:ext cx="1645920" cy="1005840"/>
          </a:xfrm>
          <a:prstGeom prst="roundRect">
            <a:avLst/>
          </a:prstGeom>
          <a:solidFill>
            <a:srgbClr val="FFFFFF"/>
          </a:solidFill>
          <a:ln>
            <a:solidFill>
              <a:srgbClr val="5A96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046720" y="2286000"/>
            <a:ext cx="164592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400" b="1">
                <a:solidFill>
                  <a:srgbClr val="62412F"/>
                </a:solidFill>
                <a:latin typeface="Yu Gothic"/>
              </a:defRPr>
            </a:pPr>
            <a:r>
              <a:t>脳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51760" y="2395728"/>
            <a:ext cx="4572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3000" b="1">
                <a:solidFill>
                  <a:srgbClr val="5A96BE"/>
                </a:solidFill>
                <a:latin typeface="Yu Gothic"/>
              </a:defRPr>
            </a:pPr>
            <a:r>
              <a:t>→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0" y="2395728"/>
            <a:ext cx="4572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3000" b="1">
                <a:solidFill>
                  <a:srgbClr val="5A96BE"/>
                </a:solidFill>
                <a:latin typeface="Yu Gothic"/>
              </a:defRPr>
            </a:pPr>
            <a:r>
              <a:t>→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406640" y="2395728"/>
            <a:ext cx="4572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3000" b="1">
                <a:solidFill>
                  <a:srgbClr val="5A96BE"/>
                </a:solidFill>
                <a:latin typeface="Yu Gothic"/>
              </a:defRPr>
            </a:pPr>
            <a:r>
              <a:t>→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97280" y="4114800"/>
            <a:ext cx="9966960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400" b="1">
                <a:solidFill>
                  <a:srgbClr val="62412F"/>
                </a:solidFill>
                <a:latin typeface="Yu Gothic"/>
              </a:defRPr>
            </a:pPr>
            <a:r>
              <a:t>色は、光・物体・目・脳の関係から生まれる「感覚」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87884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62412F"/>
                </a:solidFill>
                <a:latin typeface="Yu Mincho"/>
              </a:defRPr>
            </a:pPr>
            <a:r>
              <a:rPr dirty="0" err="1"/>
              <a:t>光には、いろいろな波長がある</a:t>
            </a:r>
            <a:endParaRPr dirty="0"/>
          </a:p>
        </p:txBody>
      </p:sp>
      <p:sp>
        <p:nvSpPr>
          <p:cNvPr id="3" name="Rectangle 2"/>
          <p:cNvSpPr/>
          <p:nvPr/>
        </p:nvSpPr>
        <p:spPr>
          <a:xfrm>
            <a:off x="1143000" y="2194560"/>
            <a:ext cx="1417320" cy="1005840"/>
          </a:xfrm>
          <a:prstGeom prst="rect">
            <a:avLst/>
          </a:prstGeom>
          <a:solidFill>
            <a:srgbClr val="7D55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2560320" y="2194560"/>
            <a:ext cx="1417320" cy="1005840"/>
          </a:xfrm>
          <a:prstGeom prst="rect">
            <a:avLst/>
          </a:prstGeom>
          <a:solidFill>
            <a:srgbClr val="5A96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3977639" y="2194560"/>
            <a:ext cx="1417320" cy="1005840"/>
          </a:xfrm>
          <a:prstGeom prst="rect">
            <a:avLst/>
          </a:prstGeom>
          <a:solidFill>
            <a:srgbClr val="32B4D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5394960" y="2194560"/>
            <a:ext cx="1417320" cy="1005840"/>
          </a:xfrm>
          <a:prstGeom prst="rect">
            <a:avLst/>
          </a:prstGeom>
          <a:solidFill>
            <a:srgbClr val="46A5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6812280" y="2194560"/>
            <a:ext cx="1417320" cy="1005840"/>
          </a:xfrm>
          <a:prstGeom prst="rect">
            <a:avLst/>
          </a:prstGeom>
          <a:solidFill>
            <a:srgbClr val="F5CD4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8229600" y="2194560"/>
            <a:ext cx="1417320" cy="1005840"/>
          </a:xfrm>
          <a:prstGeom prst="rect">
            <a:avLst/>
          </a:prstGeom>
          <a:solidFill>
            <a:srgbClr val="F091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9646920" y="2194560"/>
            <a:ext cx="1417320" cy="1005840"/>
          </a:xfrm>
          <a:prstGeom prst="rect">
            <a:avLst/>
          </a:prstGeom>
          <a:solidFill>
            <a:srgbClr val="DC464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188720" y="3383280"/>
            <a:ext cx="96926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1900" b="0">
                <a:solidFill>
                  <a:srgbClr val="2D3741"/>
                </a:solidFill>
                <a:latin typeface="Yu Gothic"/>
              </a:defRPr>
            </a:pPr>
            <a:r>
              <a:t>紫　　 青　　 緑　　 黄　　 橙　　 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88720" y="4389120"/>
            <a:ext cx="9692640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200" b="1">
                <a:solidFill>
                  <a:srgbClr val="62412F"/>
                </a:solidFill>
                <a:latin typeface="Yu Gothic"/>
              </a:defRPr>
            </a:pPr>
            <a:r>
              <a:t>人間に見える光＝可視光。電磁波全体のほんの一部分。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6400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62412F"/>
                </a:solidFill>
                <a:latin typeface="Yu Mincho"/>
              </a:defRPr>
            </a:pPr>
            <a:r>
              <a:rPr dirty="0" err="1"/>
              <a:t>赤いリンゴは、なぜ赤い</a:t>
            </a:r>
            <a:r>
              <a:rPr dirty="0"/>
              <a:t>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2011680"/>
            <a:ext cx="2286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200" b="1">
                <a:solidFill>
                  <a:srgbClr val="2D3741"/>
                </a:solidFill>
                <a:latin typeface="Yu Gothic"/>
              </a:defRPr>
            </a:pPr>
            <a:r>
              <a:t>白い光 →</a:t>
            </a:r>
          </a:p>
        </p:txBody>
      </p:sp>
      <p:sp>
        <p:nvSpPr>
          <p:cNvPr id="4" name="Oval 3"/>
          <p:cNvSpPr/>
          <p:nvPr/>
        </p:nvSpPr>
        <p:spPr>
          <a:xfrm>
            <a:off x="3017520" y="1554480"/>
            <a:ext cx="1828800" cy="1828800"/>
          </a:xfrm>
          <a:prstGeom prst="ellipse">
            <a:avLst/>
          </a:prstGeom>
          <a:solidFill>
            <a:srgbClr val="DC464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3017520" y="2148840"/>
            <a:ext cx="182880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  <a:latin typeface="Yu Gothic"/>
              </a:defRPr>
            </a:pPr>
            <a:r>
              <a:t>リンゴ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20640" y="2011680"/>
            <a:ext cx="521208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200" b="1">
                <a:solidFill>
                  <a:srgbClr val="2D3741"/>
                </a:solidFill>
                <a:latin typeface="Yu Gothic"/>
              </a:defRPr>
            </a:pPr>
            <a:r>
              <a:t>→ 反射した光 → 目・脳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4114800"/>
            <a:ext cx="941832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200" b="1">
                <a:solidFill>
                  <a:srgbClr val="62412F"/>
                </a:solidFill>
                <a:latin typeface="Yu Gothic"/>
              </a:defRPr>
            </a:pPr>
            <a:r>
              <a:t>物体は光の一部を吸収し、一部を反射する。</a:t>
            </a:r>
            <a:br/>
            <a:r>
              <a:t>その反射光が目に届き、「赤」と感じる。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8686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62412F"/>
                </a:solidFill>
                <a:latin typeface="Yu Mincho"/>
              </a:defRPr>
            </a:pPr>
            <a:r>
              <a:rPr dirty="0" err="1"/>
              <a:t>目の中では何が起きている</a:t>
            </a:r>
            <a:r>
              <a:rPr dirty="0"/>
              <a:t>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828800"/>
            <a:ext cx="192024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800" b="1">
                <a:solidFill>
                  <a:srgbClr val="62412F"/>
                </a:solidFill>
                <a:latin typeface="Yu Gothic"/>
              </a:defRPr>
            </a:pPr>
            <a:r>
              <a:t>網膜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00400" y="1828800"/>
            <a:ext cx="274320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200" b="1">
                <a:solidFill>
                  <a:srgbClr val="2D3741"/>
                </a:solidFill>
                <a:latin typeface="Yu Gothic"/>
              </a:defRPr>
            </a:pPr>
            <a:r>
              <a:t>桿体（かんたい）</a:t>
            </a:r>
            <a:br/>
            <a:r>
              <a:t>明暗に敏感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0" y="1828800"/>
            <a:ext cx="292608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200" b="1">
                <a:solidFill>
                  <a:srgbClr val="2D3741"/>
                </a:solidFill>
                <a:latin typeface="Yu Gothic"/>
              </a:defRPr>
            </a:pPr>
            <a:r>
              <a:t>錐体（すいたい）</a:t>
            </a:r>
            <a:br/>
            <a:r>
              <a:t>色の識別に重要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4206240"/>
            <a:ext cx="9509760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100" b="1">
                <a:solidFill>
                  <a:srgbClr val="62412F"/>
                </a:solidFill>
                <a:latin typeface="Yu Gothic"/>
              </a:defRPr>
            </a:pPr>
            <a:r>
              <a:t>暗い場所では色が分かりにくくなるのは、桿体が中心に働くため。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62412F"/>
                </a:solidFill>
                <a:latin typeface="Yu Mincho"/>
              </a:defRPr>
            </a:pPr>
            <a:r>
              <a:t>3種類の錐体</a:t>
            </a:r>
          </a:p>
        </p:txBody>
      </p:sp>
      <p:sp>
        <p:nvSpPr>
          <p:cNvPr id="3" name="Oval 2"/>
          <p:cNvSpPr/>
          <p:nvPr/>
        </p:nvSpPr>
        <p:spPr>
          <a:xfrm>
            <a:off x="1828800" y="1828800"/>
            <a:ext cx="1828800" cy="1828800"/>
          </a:xfrm>
          <a:prstGeom prst="ellipse">
            <a:avLst/>
          </a:prstGeom>
          <a:solidFill>
            <a:srgbClr val="5A96BE"/>
          </a:solidFill>
          <a:ln>
            <a:solidFill>
              <a:srgbClr val="5A96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828800" y="2286000"/>
            <a:ext cx="182880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3000" b="1">
                <a:solidFill>
                  <a:srgbClr val="FFFFFF"/>
                </a:solidFill>
                <a:latin typeface="Yu Gothic"/>
              </a:defRPr>
            </a:pPr>
            <a:r>
              <a:t>S</a:t>
            </a:r>
          </a:p>
        </p:txBody>
      </p:sp>
      <p:sp>
        <p:nvSpPr>
          <p:cNvPr id="5" name="Oval 4"/>
          <p:cNvSpPr/>
          <p:nvPr/>
        </p:nvSpPr>
        <p:spPr>
          <a:xfrm>
            <a:off x="4572000" y="1828800"/>
            <a:ext cx="1828800" cy="1828800"/>
          </a:xfrm>
          <a:prstGeom prst="ellipse">
            <a:avLst/>
          </a:prstGeom>
          <a:solidFill>
            <a:srgbClr val="46A564"/>
          </a:solidFill>
          <a:ln>
            <a:solidFill>
              <a:srgbClr val="46A5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72000" y="2286000"/>
            <a:ext cx="182880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3000" b="1">
                <a:solidFill>
                  <a:srgbClr val="FFFFFF"/>
                </a:solidFill>
                <a:latin typeface="Yu Gothic"/>
              </a:defRPr>
            </a:pPr>
            <a:r>
              <a:t>M</a:t>
            </a:r>
          </a:p>
        </p:txBody>
      </p:sp>
      <p:sp>
        <p:nvSpPr>
          <p:cNvPr id="7" name="Oval 6"/>
          <p:cNvSpPr/>
          <p:nvPr/>
        </p:nvSpPr>
        <p:spPr>
          <a:xfrm>
            <a:off x="7315200" y="1828800"/>
            <a:ext cx="1828800" cy="1828800"/>
          </a:xfrm>
          <a:prstGeom prst="ellipse">
            <a:avLst/>
          </a:prstGeom>
          <a:solidFill>
            <a:srgbClr val="DC4641"/>
          </a:solidFill>
          <a:ln>
            <a:solidFill>
              <a:srgbClr val="DC464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315200" y="2286000"/>
            <a:ext cx="182880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3000" b="1">
                <a:solidFill>
                  <a:srgbClr val="FFFFFF"/>
                </a:solidFill>
                <a:latin typeface="Yu Gothic"/>
              </a:defRPr>
            </a:pPr>
            <a:r>
              <a:t>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4297680"/>
            <a:ext cx="9509760" cy="10058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100" b="1">
                <a:solidFill>
                  <a:srgbClr val="62412F"/>
                </a:solidFill>
                <a:latin typeface="Yu Gothic"/>
              </a:defRPr>
            </a:pPr>
            <a:r>
              <a:t>それぞれ異なる波長域に感度をもつ。</a:t>
            </a:r>
            <a:br/>
            <a:r>
              <a:t>3種類の反応の組み合わせを脳が処理し、多様な色を感じる。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8686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62412F"/>
                </a:solidFill>
                <a:latin typeface="Yu Mincho"/>
              </a:defRPr>
            </a:pPr>
            <a:r>
              <a:rPr dirty="0" err="1"/>
              <a:t>色は「目」だけで見ているわけではない</a:t>
            </a:r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1097280" y="1828800"/>
            <a:ext cx="987552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600" b="1">
                <a:solidFill>
                  <a:srgbClr val="2D3741"/>
                </a:solidFill>
                <a:latin typeface="Yu Gothic"/>
              </a:defRPr>
            </a:pPr>
            <a:r>
              <a:t>目は光を受け取るセンサー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577840" y="2560320"/>
            <a:ext cx="91440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3000" b="1">
                <a:solidFill>
                  <a:srgbClr val="5A96BE"/>
                </a:solidFill>
                <a:latin typeface="Yu Gothic"/>
              </a:defRPr>
            </a:pPr>
            <a:r>
              <a:t>↓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" y="3291840"/>
            <a:ext cx="9875520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600" b="1">
                <a:solidFill>
                  <a:srgbClr val="62412F"/>
                </a:solidFill>
                <a:latin typeface="Yu Gothic"/>
              </a:defRPr>
            </a:pPr>
            <a:r>
              <a:t>脳が周囲・明るさ・経験などを手がかりに解釈する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663440"/>
            <a:ext cx="932688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 sz="2200" b="0">
                <a:solidFill>
                  <a:srgbClr val="2D3741"/>
                </a:solidFill>
                <a:latin typeface="Yu Gothic"/>
              </a:defRPr>
            </a:pPr>
            <a:r>
              <a:t>だから、同じ色でも違って見えることがある。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426</Words>
  <Application>Microsoft Office PowerPoint</Application>
  <PresentationFormat>ワイド画面</PresentationFormat>
  <Paragraphs>93</Paragraphs>
  <Slides>19</Slides>
  <Notes>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伸子 勝又</cp:lastModifiedBy>
  <cp:revision>2</cp:revision>
  <dcterms:created xsi:type="dcterms:W3CDTF">2013-01-27T09:14:16Z</dcterms:created>
  <dcterms:modified xsi:type="dcterms:W3CDTF">2026-08-18T05:17:51Z</dcterms:modified>
  <cp:category/>
</cp:coreProperties>
</file>