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87" autoAdjust="0"/>
  </p:normalViewPr>
  <p:slideViewPr>
    <p:cSldViewPr snapToGrid="0">
      <p:cViewPr varScale="1">
        <p:scale>
          <a:sx n="105" d="100"/>
          <a:sy n="105" d="100"/>
        </p:scale>
        <p:origin x="384" y="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EC3A5-182C-4980-87A9-27B6D9801B51}" type="datetimeFigureOut">
              <a:rPr kumimoji="1" lang="ja-JP" altLang="en-US" smtClean="0"/>
              <a:t>2026/8/17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B4178-13F8-4597-AC27-BC3FD76F403C}" type="slidenum">
              <a:rPr kumimoji="1" lang="ja-JP" altLang="en-US" smtClean="0"/>
              <a:t>‹#›</a:t>
            </a:fld>
            <a:endParaRPr kumimoji="1" lang="ja-JP" altLang="en-US"/>
          </a:p>
        </p:txBody>
      </p:sp>
    </p:spTree>
    <p:extLst>
      <p:ext uri="{BB962C8B-B14F-4D97-AF65-F5344CB8AC3E}">
        <p14:creationId xmlns:p14="http://schemas.microsoft.com/office/powerpoint/2010/main" val="381490395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「今日は約</a:t>
            </a:r>
            <a:r>
              <a:rPr kumimoji="1" lang="en-US" altLang="ja-JP" dirty="0"/>
              <a:t>1</a:t>
            </a:r>
            <a:r>
              <a:rPr kumimoji="1" lang="ja-JP" altLang="en-US" dirty="0"/>
              <a:t>万</a:t>
            </a:r>
            <a:r>
              <a:rPr kumimoji="1" lang="en-US" altLang="ja-JP" dirty="0"/>
              <a:t>3000</a:t>
            </a:r>
            <a:r>
              <a:rPr kumimoji="1" lang="ja-JP" altLang="en-US" dirty="0"/>
              <a:t>年にわたる日本美術の歴史を、一気に旅してみましょう。歴史を覚えることが目的ではありません。それぞれの時代の人々が、何を美しいと感じ、どのように表現してきたのかを感じながら見ていきましょう。」</a:t>
            </a:r>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a:t>
            </a:fld>
            <a:endParaRPr kumimoji="1" lang="ja-JP" altLang="en-US"/>
          </a:p>
        </p:txBody>
      </p:sp>
    </p:spTree>
    <p:extLst>
      <p:ext uri="{BB962C8B-B14F-4D97-AF65-F5344CB8AC3E}">
        <p14:creationId xmlns:p14="http://schemas.microsoft.com/office/powerpoint/2010/main" val="4224620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「戦国時代が終わり、豊臣秀吉などの権力者が豪華な美術を求めました。</a:t>
            </a:r>
            <a:br>
              <a:rPr lang="ja-JP" altLang="ja-JP" dirty="0"/>
            </a:br>
            <a:r>
              <a:rPr lang="ja-JP" altLang="ja-JP" dirty="0"/>
              <a:t>金箔を使った屏風や襖絵が数多く作られます。</a:t>
            </a:r>
          </a:p>
          <a:p>
            <a:pPr>
              <a:buNone/>
            </a:pPr>
            <a:r>
              <a:rPr lang="ja-JP" altLang="ja-JP" dirty="0"/>
              <a:t>豪華さや迫力で権力を表現した時代でした。」</a:t>
            </a:r>
            <a:br>
              <a:rPr lang="en-US" altLang="ja-JP" dirty="0"/>
            </a:br>
            <a:br>
              <a:rPr lang="en-US" altLang="ja-JP" dirty="0"/>
            </a:br>
            <a:r>
              <a:rPr lang="ja-JP" altLang="ja-JP" b="1" dirty="0"/>
              <a:t>狩野永徳「唐獅子図屏風」</a:t>
            </a:r>
          </a:p>
          <a:p>
            <a:pPr>
              <a:buNone/>
            </a:pPr>
            <a:r>
              <a:rPr lang="ja-JP" altLang="ja-JP" dirty="0"/>
              <a:t>金箔を背景に巨大な獅子を描いた作品です。権力者の城を飾るために制作されました。</a:t>
            </a:r>
          </a:p>
          <a:p>
            <a:pPr>
              <a:buNone/>
            </a:pPr>
            <a:r>
              <a:rPr lang="ja-JP" altLang="ja-JP" b="1" dirty="0"/>
              <a:t>金屏風</a:t>
            </a:r>
          </a:p>
          <a:p>
            <a:pPr>
              <a:buNone/>
            </a:pPr>
            <a:r>
              <a:rPr lang="ja-JP" altLang="ja-JP" dirty="0"/>
              <a:t>光を反射し、部屋全体を明るく豪華に見せる役割もありました。</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10</a:t>
            </a:fld>
            <a:endParaRPr kumimoji="1" lang="ja-JP" altLang="en-US"/>
          </a:p>
        </p:txBody>
      </p:sp>
    </p:spTree>
    <p:extLst>
      <p:ext uri="{BB962C8B-B14F-4D97-AF65-F5344CB8AC3E}">
        <p14:creationId xmlns:p14="http://schemas.microsoft.com/office/powerpoint/2010/main" val="290235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「江戸時代になると、美術は武士だけではなく庶民にも広がります。</a:t>
            </a:r>
            <a:br>
              <a:rPr lang="ja-JP" altLang="ja-JP" dirty="0"/>
            </a:br>
            <a:r>
              <a:rPr lang="ja-JP" altLang="ja-JP" dirty="0"/>
              <a:t>浮世絵は版画なので、同じ絵を何枚も作ることができました。</a:t>
            </a:r>
            <a:br>
              <a:rPr lang="ja-JP" altLang="ja-JP" dirty="0"/>
            </a:br>
            <a:r>
              <a:rPr lang="ja-JP" altLang="ja-JP" dirty="0"/>
              <a:t>歌舞伎役者や流行の服、美しい風景などが描かれ、多くの人が楽しみました。</a:t>
            </a:r>
          </a:p>
          <a:p>
            <a:pPr>
              <a:buNone/>
            </a:pPr>
            <a:r>
              <a:rPr lang="ja-JP" altLang="ja-JP" dirty="0"/>
              <a:t>今でいうSNSや雑誌のような役割もあったと言われています。</a:t>
            </a:r>
          </a:p>
          <a:p>
            <a:pPr>
              <a:buNone/>
            </a:pPr>
            <a:r>
              <a:rPr lang="ja-JP" altLang="ja-JP" dirty="0"/>
              <a:t>皆さんなら、どんな絵を浮世絵にしたいですか？」</a:t>
            </a:r>
            <a:br>
              <a:rPr lang="en-US" altLang="ja-JP" dirty="0"/>
            </a:br>
            <a:br>
              <a:rPr lang="en-US" altLang="ja-JP" dirty="0"/>
            </a:br>
            <a:r>
              <a:rPr lang="ja-JP" altLang="ja-JP" b="1" dirty="0"/>
              <a:t>葛飾北斎「神奈川沖浪裏」</a:t>
            </a:r>
          </a:p>
          <a:p>
            <a:pPr>
              <a:buNone/>
            </a:pPr>
            <a:r>
              <a:rPr lang="ja-JP" altLang="ja-JP" dirty="0"/>
              <a:t>世界で最も有名な日本美術の一つです。波の迫力と富士山の小ささの対比が印象的です。</a:t>
            </a:r>
          </a:p>
          <a:p>
            <a:pPr>
              <a:buNone/>
            </a:pPr>
            <a:r>
              <a:rPr lang="ja-JP" altLang="ja-JP" b="1" dirty="0"/>
              <a:t>歌川広重「東海道五十三次」</a:t>
            </a:r>
          </a:p>
          <a:p>
            <a:pPr>
              <a:buNone/>
            </a:pPr>
            <a:r>
              <a:rPr lang="ja-JP" altLang="ja-JP" dirty="0"/>
              <a:t>旅をする人々や日本の風景を描いたシリーズで、多くの人に親しまれました。</a:t>
            </a:r>
          </a:p>
          <a:p>
            <a:pPr>
              <a:buNone/>
            </a:pPr>
            <a:r>
              <a:rPr lang="ja-JP" altLang="ja-JP" b="1" dirty="0"/>
              <a:t>喜多川歌麿</a:t>
            </a:r>
          </a:p>
          <a:p>
            <a:pPr>
              <a:buNone/>
            </a:pPr>
            <a:r>
              <a:rPr lang="ja-JP" altLang="ja-JP" dirty="0"/>
              <a:t>美人画で有名な浮世絵師です。当時の流行やファッションも知ることができます。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11</a:t>
            </a:fld>
            <a:endParaRPr kumimoji="1" lang="ja-JP" altLang="en-US"/>
          </a:p>
        </p:txBody>
      </p:sp>
    </p:spTree>
    <p:extLst>
      <p:ext uri="{BB962C8B-B14F-4D97-AF65-F5344CB8AC3E}">
        <p14:creationId xmlns:p14="http://schemas.microsoft.com/office/powerpoint/2010/main" val="761045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「明治時代になると、西洋文化が一気に入ってきます。</a:t>
            </a:r>
            <a:br>
              <a:rPr lang="ja-JP" altLang="ja-JP" dirty="0"/>
            </a:br>
            <a:r>
              <a:rPr lang="ja-JP" altLang="ja-JP" dirty="0"/>
              <a:t>油絵や遠近法、光と影の表現など、新しい技術を学びました。</a:t>
            </a:r>
            <a:br>
              <a:rPr lang="ja-JP" altLang="ja-JP" dirty="0"/>
            </a:br>
            <a:r>
              <a:rPr lang="ja-JP" altLang="ja-JP" dirty="0"/>
              <a:t>一方で、日本画という伝統も大切に守られました。</a:t>
            </a:r>
          </a:p>
          <a:p>
            <a:pPr>
              <a:buNone/>
            </a:pPr>
            <a:r>
              <a:rPr lang="ja-JP" altLang="ja-JP" dirty="0"/>
              <a:t>日本と西洋、二つの文化が出会った時代です。」</a:t>
            </a:r>
            <a:br>
              <a:rPr lang="en-US" altLang="ja-JP" dirty="0"/>
            </a:br>
            <a:br>
              <a:rPr lang="en-US" altLang="ja-JP" dirty="0"/>
            </a:br>
            <a:r>
              <a:rPr lang="ja-JP" altLang="ja-JP" b="1" dirty="0"/>
              <a:t>高橋由一「鮭」</a:t>
            </a:r>
          </a:p>
          <a:p>
            <a:pPr>
              <a:buNone/>
            </a:pPr>
            <a:r>
              <a:rPr lang="ja-JP" altLang="ja-JP" dirty="0"/>
              <a:t>本物そっくりに描かれた油絵です。当時の日本人はそのリアルさに驚きました。</a:t>
            </a:r>
          </a:p>
          <a:p>
            <a:pPr>
              <a:buNone/>
            </a:pPr>
            <a:r>
              <a:rPr lang="ja-JP" altLang="ja-JP" b="1" dirty="0"/>
              <a:t>黒田清輝「湖畔」</a:t>
            </a:r>
          </a:p>
          <a:p>
            <a:pPr>
              <a:buNone/>
            </a:pPr>
            <a:r>
              <a:rPr lang="ja-JP" altLang="ja-JP" dirty="0"/>
              <a:t>光や空気を感じる表現が特徴です。日本の近代洋画を代表する作品です。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12</a:t>
            </a:fld>
            <a:endParaRPr kumimoji="1" lang="ja-JP" altLang="en-US"/>
          </a:p>
        </p:txBody>
      </p:sp>
    </p:spTree>
    <p:extLst>
      <p:ext uri="{BB962C8B-B14F-4D97-AF65-F5344CB8AC3E}">
        <p14:creationId xmlns:p14="http://schemas.microsoft.com/office/powerpoint/2010/main" val="127908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「現代では、表現に正解はありません。</a:t>
            </a:r>
            <a:br>
              <a:rPr lang="ja-JP" altLang="ja-JP" dirty="0"/>
            </a:br>
            <a:r>
              <a:rPr lang="ja-JP" altLang="ja-JP" dirty="0"/>
              <a:t>絵だけでなく、映像やインスタレーション、デジタルアートなど、多様な作品が作られています。</a:t>
            </a:r>
          </a:p>
          <a:p>
            <a:pPr>
              <a:buNone/>
            </a:pPr>
            <a:r>
              <a:rPr lang="ja-JP" altLang="ja-JP" dirty="0"/>
              <a:t>草間彌生や村上隆など、日本のアーティストは世界でも高く評価されています。</a:t>
            </a:r>
          </a:p>
          <a:p>
            <a:pPr>
              <a:buNone/>
            </a:pPr>
            <a:r>
              <a:rPr lang="ja-JP" altLang="ja-JP" dirty="0"/>
              <a:t>現代では、『何を表現するか』だけでなく、『どう伝えるか』も大切になっています。」</a:t>
            </a:r>
            <a:br>
              <a:rPr lang="en-US" altLang="ja-JP" dirty="0"/>
            </a:br>
            <a:br>
              <a:rPr lang="en-US" altLang="ja-JP" dirty="0"/>
            </a:br>
            <a:r>
              <a:rPr lang="ja-JP" altLang="ja-JP" b="1" dirty="0"/>
              <a:t>草間彌生</a:t>
            </a:r>
          </a:p>
          <a:p>
            <a:pPr>
              <a:buNone/>
            </a:pPr>
            <a:r>
              <a:rPr lang="ja-JP" altLang="ja-JP" dirty="0"/>
              <a:t>水玉模様を使った作品で世界的に有名です。自分の心の世界を作品に表現しています。</a:t>
            </a:r>
          </a:p>
          <a:p>
            <a:pPr>
              <a:buNone/>
            </a:pPr>
            <a:r>
              <a:rPr lang="ja-JP" altLang="ja-JP" b="1" dirty="0"/>
              <a:t>村上隆</a:t>
            </a:r>
          </a:p>
          <a:p>
            <a:pPr>
              <a:buNone/>
            </a:pPr>
            <a:r>
              <a:rPr lang="ja-JP" altLang="ja-JP" dirty="0"/>
              <a:t>アニメやマンガの文化をアートに取り入れ、世界中で人気があります。</a:t>
            </a:r>
          </a:p>
          <a:p>
            <a:pPr>
              <a:buNone/>
            </a:pPr>
            <a:r>
              <a:rPr lang="ja-JP" altLang="ja-JP" b="1" dirty="0"/>
              <a:t>奈良美智</a:t>
            </a:r>
          </a:p>
          <a:p>
            <a:pPr>
              <a:buNone/>
            </a:pPr>
            <a:r>
              <a:rPr lang="ja-JP" altLang="ja-JP" dirty="0"/>
              <a:t>少し寂しそうで強い目をした子どもの絵が代表作です。見る人によってさまざまな感情が生まれます。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13</a:t>
            </a:fld>
            <a:endParaRPr kumimoji="1" lang="ja-JP" altLang="en-US"/>
          </a:p>
        </p:txBody>
      </p:sp>
    </p:spTree>
    <p:extLst>
      <p:ext uri="{BB962C8B-B14F-4D97-AF65-F5344CB8AC3E}">
        <p14:creationId xmlns:p14="http://schemas.microsoft.com/office/powerpoint/2010/main" val="469337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b="1" dirty="0"/>
              <a:t>縄文土器</a:t>
            </a:r>
            <a:r>
              <a:rPr lang="ja-JP" altLang="ja-JP" dirty="0"/>
              <a:t>：「約5000年前に、こんなデザインが生まれていたことに驚きませんか？」 </a:t>
            </a:r>
            <a:br>
              <a:rPr lang="en-US" altLang="ja-JP" dirty="0"/>
            </a:br>
            <a:r>
              <a:rPr lang="ja-JP" altLang="ja-JP" b="1" dirty="0"/>
              <a:t>百済観音</a:t>
            </a:r>
            <a:r>
              <a:rPr lang="ja-JP" altLang="ja-JP" dirty="0"/>
              <a:t>：「木からこんなに美しい曲線が生まれるんですね。」</a:t>
            </a:r>
            <a:br>
              <a:rPr lang="en-US" altLang="ja-JP" dirty="0"/>
            </a:br>
            <a:r>
              <a:rPr lang="ja-JP" altLang="ja-JP" dirty="0"/>
              <a:t> </a:t>
            </a:r>
            <a:r>
              <a:rPr lang="ja-JP" altLang="ja-JP" b="1" dirty="0"/>
              <a:t>金剛力士像</a:t>
            </a:r>
            <a:r>
              <a:rPr lang="ja-JP" altLang="ja-JP" dirty="0"/>
              <a:t>：「筋肉や表情を見て、本当に今にも動き出しそうだと思いませんか？」</a:t>
            </a:r>
            <a:br>
              <a:rPr lang="en-US" altLang="ja-JP" dirty="0"/>
            </a:br>
            <a:r>
              <a:rPr lang="ja-JP" altLang="ja-JP" dirty="0"/>
              <a:t> </a:t>
            </a:r>
            <a:r>
              <a:rPr lang="ja-JP" altLang="ja-JP" b="1" dirty="0"/>
              <a:t>雪舟</a:t>
            </a:r>
            <a:r>
              <a:rPr lang="ja-JP" altLang="ja-JP" dirty="0"/>
              <a:t>：「墨一色なのに、風や空気まで感じませんか？」 </a:t>
            </a:r>
            <a:br>
              <a:rPr lang="en-US" altLang="ja-JP" dirty="0"/>
            </a:br>
            <a:r>
              <a:rPr lang="ja-JP" altLang="ja-JP" b="1" dirty="0"/>
              <a:t>北斎</a:t>
            </a:r>
            <a:r>
              <a:rPr lang="ja-JP" altLang="ja-JP" dirty="0"/>
              <a:t>：「海外の画家、ゴッホやモネも北斎の作品に大きな影響を受けました。」 </a:t>
            </a:r>
            <a:br>
              <a:rPr lang="en-US" altLang="ja-JP" dirty="0"/>
            </a:br>
            <a:r>
              <a:rPr lang="ja-JP" altLang="ja-JP" b="1" dirty="0"/>
              <a:t>草間彌生</a:t>
            </a:r>
            <a:r>
              <a:rPr lang="ja-JP" altLang="ja-JP" dirty="0"/>
              <a:t>：「日本のアーティストが、今では世界中の美術館で作品を発表しています。」</a:t>
            </a:r>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14</a:t>
            </a:fld>
            <a:endParaRPr kumimoji="1" lang="ja-JP" altLang="en-US"/>
          </a:p>
        </p:txBody>
      </p:sp>
    </p:spTree>
    <p:extLst>
      <p:ext uri="{BB962C8B-B14F-4D97-AF65-F5344CB8AC3E}">
        <p14:creationId xmlns:p14="http://schemas.microsoft.com/office/powerpoint/2010/main" val="1379804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「最後に振り返ってみましょう。</a:t>
            </a:r>
          </a:p>
          <a:p>
            <a:pPr>
              <a:buNone/>
            </a:pPr>
            <a:r>
              <a:rPr lang="ja-JP" altLang="ja-JP" dirty="0"/>
              <a:t>一番心に残った作品は何でしたか？</a:t>
            </a:r>
            <a:br>
              <a:rPr lang="ja-JP" altLang="ja-JP" dirty="0"/>
            </a:br>
            <a:r>
              <a:rPr lang="ja-JP" altLang="ja-JP" dirty="0"/>
              <a:t>なぜその作品が気になりましたか？</a:t>
            </a:r>
            <a:br>
              <a:rPr lang="ja-JP" altLang="ja-JP" dirty="0"/>
            </a:br>
            <a:r>
              <a:rPr lang="ja-JP" altLang="ja-JP" dirty="0"/>
              <a:t>そして、もし自分がその時代のアーティストだったら、どの時代で作品を作ってみたいですか？</a:t>
            </a:r>
          </a:p>
          <a:p>
            <a:pPr>
              <a:buNone/>
            </a:pPr>
            <a:r>
              <a:rPr lang="ja-JP" altLang="ja-JP" dirty="0"/>
              <a:t>正解はありません。今日感じたことを、自分の言葉で書いてみてください。」</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15</a:t>
            </a:fld>
            <a:endParaRPr kumimoji="1" lang="ja-JP" altLang="en-US"/>
          </a:p>
        </p:txBody>
      </p:sp>
    </p:spTree>
    <p:extLst>
      <p:ext uri="{BB962C8B-B14F-4D97-AF65-F5344CB8AC3E}">
        <p14:creationId xmlns:p14="http://schemas.microsoft.com/office/powerpoint/2010/main" val="4045815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b="1" dirty="0"/>
              <a:t>今日のゴール</a:t>
            </a:r>
          </a:p>
          <a:p>
            <a:pPr>
              <a:buNone/>
            </a:pPr>
            <a:r>
              <a:rPr lang="ja-JP" altLang="ja-JP" dirty="0"/>
              <a:t>「今日の授業では、3つのことを意識してください。</a:t>
            </a:r>
            <a:br>
              <a:rPr lang="ja-JP" altLang="ja-JP" dirty="0"/>
            </a:br>
            <a:r>
              <a:rPr lang="ja-JP" altLang="ja-JP" dirty="0"/>
              <a:t>1つ目は、日本美術がどのように変化してきたかという流れ。</a:t>
            </a:r>
            <a:br>
              <a:rPr lang="ja-JP" altLang="ja-JP" dirty="0"/>
            </a:br>
            <a:r>
              <a:rPr lang="ja-JP" altLang="ja-JP" dirty="0"/>
              <a:t>2つ目は、それぞれの時代の特徴。</a:t>
            </a:r>
            <a:br>
              <a:rPr lang="ja-JP" altLang="ja-JP" dirty="0"/>
            </a:br>
            <a:r>
              <a:rPr lang="ja-JP" altLang="ja-JP" dirty="0"/>
              <a:t>3つ目は、日本人は時代ごとに何を美しいと感じてきたのかです。</a:t>
            </a:r>
            <a:br>
              <a:rPr lang="ja-JP" altLang="ja-JP" dirty="0"/>
            </a:br>
            <a:r>
              <a:rPr lang="ja-JP" altLang="ja-JP" dirty="0"/>
              <a:t>最後に、自分が一番好きな時代を考えてもらいます。」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2</a:t>
            </a:fld>
            <a:endParaRPr kumimoji="1" lang="ja-JP" altLang="en-US"/>
          </a:p>
        </p:txBody>
      </p:sp>
    </p:spTree>
    <p:extLst>
      <p:ext uri="{BB962C8B-B14F-4D97-AF65-F5344CB8AC3E}">
        <p14:creationId xmlns:p14="http://schemas.microsoft.com/office/powerpoint/2010/main" val="231168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b="1" dirty="0"/>
              <a:t>日本美術を一言でいうと？</a:t>
            </a:r>
          </a:p>
          <a:p>
            <a:pPr>
              <a:buNone/>
            </a:pPr>
            <a:r>
              <a:rPr lang="ja-JP" altLang="ja-JP" dirty="0"/>
              <a:t>「日本美術は、外国の文化をそのまま真似したのではありません。中国や朝鮮半島、西洋などから新しい文化を取り入れながら、日本人の感性に合わせて変化させてきました。</a:t>
            </a:r>
            <a:br>
              <a:rPr lang="ja-JP" altLang="ja-JP" dirty="0"/>
            </a:br>
            <a:r>
              <a:rPr lang="ja-JP" altLang="ja-JP" dirty="0"/>
              <a:t>『取り入れる力』と『日本らしくする力』が、日本美術の大きな特徴です。」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3</a:t>
            </a:fld>
            <a:endParaRPr kumimoji="1" lang="ja-JP" altLang="en-US"/>
          </a:p>
        </p:txBody>
      </p:sp>
    </p:spTree>
    <p:extLst>
      <p:ext uri="{BB962C8B-B14F-4D97-AF65-F5344CB8AC3E}">
        <p14:creationId xmlns:p14="http://schemas.microsoft.com/office/powerpoint/2010/main" val="3258120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「縄文時代は約1万3000年前から続いた時代です。縄文土器には、炎のような形や複雑な模様が見られます。</a:t>
            </a:r>
            <a:br>
              <a:rPr lang="ja-JP" altLang="ja-JP" dirty="0"/>
            </a:br>
            <a:r>
              <a:rPr lang="ja-JP" altLang="ja-JP" dirty="0"/>
              <a:t>これは料理をするためだけではなく、祈りや願いを込めたものではないかとも考えられています。</a:t>
            </a:r>
          </a:p>
          <a:p>
            <a:pPr>
              <a:buNone/>
            </a:pPr>
            <a:r>
              <a:rPr lang="ja-JP" altLang="ja-JP" dirty="0"/>
              <a:t>皆さんは、なぜここまで手間をかけて模様を付けたと思いますか？</a:t>
            </a:r>
            <a:br>
              <a:rPr lang="ja-JP" altLang="ja-JP" dirty="0"/>
            </a:br>
            <a:r>
              <a:rPr lang="ja-JP" altLang="ja-JP" dirty="0"/>
              <a:t>便利さだけでは説明できない、人間の『美しくしたい』という気持ちが、すでにあったのかもしれません。」</a:t>
            </a:r>
            <a:br>
              <a:rPr lang="en-US" altLang="ja-JP" dirty="0"/>
            </a:br>
            <a:r>
              <a:rPr lang="ja-JP" altLang="en-US" dirty="0"/>
              <a:t>縄文土器：「約</a:t>
            </a:r>
            <a:r>
              <a:rPr lang="en-US" altLang="ja-JP" dirty="0"/>
              <a:t>5000</a:t>
            </a:r>
            <a:r>
              <a:rPr lang="ja-JP" altLang="en-US" dirty="0"/>
              <a:t>年前に、こんなデザインが生まれていたことに驚きませんか？」</a:t>
            </a:r>
            <a:br>
              <a:rPr lang="en-US" altLang="ja-JP" dirty="0"/>
            </a:br>
            <a:br>
              <a:rPr lang="en-US" altLang="ja-JP" dirty="0"/>
            </a:br>
            <a:endParaRPr lang="ja-JP" altLang="ja-JP" dirty="0"/>
          </a:p>
          <a:p>
            <a:pPr>
              <a:buNone/>
            </a:pPr>
            <a:r>
              <a:rPr lang="ja-JP" altLang="ja-JP" b="1" dirty="0"/>
              <a:t>火焔型土器（新潟県出土）</a:t>
            </a:r>
          </a:p>
          <a:p>
            <a:pPr>
              <a:buNone/>
            </a:pPr>
            <a:r>
              <a:rPr lang="ja-JP" altLang="ja-JP" dirty="0"/>
              <a:t>炎が燃え上がるような大胆な形が特徴です。実用品とは思えないほど装飾的で、「美しさ」や「祈り」を表現した土器と考えられています。</a:t>
            </a:r>
          </a:p>
          <a:p>
            <a:pPr>
              <a:buNone/>
            </a:pPr>
            <a:r>
              <a:rPr lang="ja-JP" altLang="ja-JP" b="1" dirty="0"/>
              <a:t>縄文土器</a:t>
            </a:r>
          </a:p>
          <a:p>
            <a:pPr>
              <a:buNone/>
            </a:pPr>
            <a:r>
              <a:rPr lang="ja-JP" altLang="ja-JP" dirty="0"/>
              <a:t>縄を転がして付けた模様が名前の由来です。世界でも珍しいほど装飾性の高い土器です。</a:t>
            </a:r>
            <a:br>
              <a:rPr lang="en-US" altLang="ja-JP" dirty="0"/>
            </a:br>
            <a:r>
              <a:rPr lang="ja-JP" altLang="en-US" dirty="0"/>
              <a:t>縄文土器：「約</a:t>
            </a:r>
            <a:r>
              <a:rPr lang="en-US" altLang="ja-JP" dirty="0"/>
              <a:t>5000</a:t>
            </a:r>
            <a:r>
              <a:rPr lang="ja-JP" altLang="en-US" dirty="0"/>
              <a:t>年前に、こんなデザインが生まれていたことに驚きませんか？」</a:t>
            </a:r>
            <a:endParaRPr lang="ja-JP" altLang="ja-JP" dirty="0"/>
          </a:p>
          <a:p>
            <a:pPr>
              <a:buNone/>
            </a:pPr>
            <a:r>
              <a:rPr lang="ja-JP" altLang="ja-JP" b="1" dirty="0"/>
              <a:t>土偶</a:t>
            </a:r>
          </a:p>
          <a:p>
            <a:pPr>
              <a:buNone/>
            </a:pPr>
            <a:r>
              <a:rPr lang="ja-JP" altLang="ja-JP" dirty="0"/>
              <a:t>女性の姿をかたどったものが多く、豊かな実りや安産などを願うお守りだったと考えられています。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4</a:t>
            </a:fld>
            <a:endParaRPr kumimoji="1" lang="ja-JP" altLang="en-US"/>
          </a:p>
        </p:txBody>
      </p:sp>
    </p:spTree>
    <p:extLst>
      <p:ext uri="{BB962C8B-B14F-4D97-AF65-F5344CB8AC3E}">
        <p14:creationId xmlns:p14="http://schemas.microsoft.com/office/powerpoint/2010/main" val="19811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「弥生時代になると稲作が始まり、生活が大きく変わります。</a:t>
            </a:r>
            <a:br>
              <a:rPr lang="ja-JP" altLang="ja-JP" dirty="0"/>
            </a:br>
            <a:r>
              <a:rPr lang="ja-JP" altLang="ja-JP" dirty="0"/>
              <a:t>土器も縄文時代とは違い、装飾が少なく、形もシンプルになります。</a:t>
            </a:r>
            <a:br>
              <a:rPr lang="ja-JP" altLang="ja-JP" dirty="0"/>
            </a:br>
            <a:r>
              <a:rPr lang="ja-JP" altLang="ja-JP" dirty="0"/>
              <a:t>美しさよりも使いやすさが重視されるようになったことが分かります。</a:t>
            </a:r>
          </a:p>
          <a:p>
            <a:pPr>
              <a:buNone/>
            </a:pPr>
            <a:r>
              <a:rPr lang="ja-JP" altLang="ja-JP" dirty="0"/>
              <a:t>縄文土器と比べると、どちらに魅力を感じますか？」</a:t>
            </a:r>
            <a:br>
              <a:rPr lang="en-US" altLang="ja-JP" dirty="0"/>
            </a:br>
            <a:br>
              <a:rPr lang="en-US" altLang="ja-JP" dirty="0"/>
            </a:br>
            <a:r>
              <a:rPr lang="ja-JP" altLang="ja-JP" b="1" dirty="0"/>
              <a:t>弥生土器</a:t>
            </a:r>
          </a:p>
          <a:p>
            <a:pPr>
              <a:buNone/>
            </a:pPr>
            <a:r>
              <a:rPr lang="ja-JP" altLang="ja-JP" dirty="0"/>
              <a:t>縄文土器よりも薄く軽く、シンプルな形になりました。米を炊いたり保存したりするため、使いやすさが重視されています。</a:t>
            </a:r>
          </a:p>
          <a:p>
            <a:pPr>
              <a:buNone/>
            </a:pPr>
            <a:r>
              <a:rPr lang="ja-JP" altLang="ja-JP" b="1" dirty="0"/>
              <a:t>銅鐸</a:t>
            </a:r>
          </a:p>
          <a:p>
            <a:pPr>
              <a:buNone/>
            </a:pPr>
            <a:r>
              <a:rPr lang="ja-JP" altLang="ja-JP" dirty="0"/>
              <a:t>祭りや豊作を願う儀式で使われた青銅製の道具です。実際に鳴らしたというより、祈りの象徴だったと考えられています。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5</a:t>
            </a:fld>
            <a:endParaRPr kumimoji="1" lang="ja-JP" altLang="en-US"/>
          </a:p>
        </p:txBody>
      </p:sp>
    </p:spTree>
    <p:extLst>
      <p:ext uri="{BB962C8B-B14F-4D97-AF65-F5344CB8AC3E}">
        <p14:creationId xmlns:p14="http://schemas.microsoft.com/office/powerpoint/2010/main" val="3639543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「この時代には仏教が伝わり、日本の美術は大きく変化しました。</a:t>
            </a:r>
            <a:br>
              <a:rPr lang="ja-JP" altLang="ja-JP" dirty="0"/>
            </a:br>
            <a:r>
              <a:rPr lang="ja-JP" altLang="ja-JP" dirty="0"/>
              <a:t>仏像や寺院建築が数多く作られます。</a:t>
            </a:r>
            <a:br>
              <a:rPr lang="ja-JP" altLang="ja-JP" dirty="0"/>
            </a:br>
            <a:r>
              <a:rPr lang="ja-JP" altLang="ja-JP" dirty="0"/>
              <a:t>中国や朝鮮半島の影響を受けながら、高い技術が日本に伝わりました。</a:t>
            </a:r>
          </a:p>
          <a:p>
            <a:pPr>
              <a:buNone/>
            </a:pPr>
            <a:r>
              <a:rPr lang="ja-JP" altLang="ja-JP" dirty="0"/>
              <a:t>法隆寺や東大寺の大仏などは、今でも世界に誇る文化財です。」</a:t>
            </a:r>
            <a:br>
              <a:rPr lang="en-US" altLang="ja-JP" dirty="0"/>
            </a:br>
            <a:br>
              <a:rPr lang="en-US" altLang="ja-JP" dirty="0"/>
            </a:br>
            <a:r>
              <a:rPr lang="ja-JP" altLang="ja-JP" b="1" dirty="0"/>
              <a:t>法隆寺</a:t>
            </a:r>
          </a:p>
          <a:p>
            <a:pPr>
              <a:buNone/>
            </a:pPr>
            <a:r>
              <a:rPr lang="ja-JP" altLang="ja-JP" dirty="0"/>
              <a:t>世界最古の木造建築の一つです。約1400年前に建てられた建物が今も残っています。</a:t>
            </a:r>
          </a:p>
          <a:p>
            <a:pPr>
              <a:buNone/>
            </a:pPr>
            <a:r>
              <a:rPr lang="ja-JP" altLang="ja-JP" b="1" dirty="0"/>
              <a:t>百済観音像</a:t>
            </a:r>
          </a:p>
          <a:p>
            <a:pPr>
              <a:buNone/>
            </a:pPr>
            <a:r>
              <a:rPr lang="ja-JP" altLang="ja-JP" dirty="0"/>
              <a:t>細く伸びた姿がとても美しく、飛鳥時代を代表する仏像です。朝鮮半島から伝わった文化の影響が見られます。</a:t>
            </a:r>
            <a:br>
              <a:rPr lang="en-US" altLang="ja-JP" dirty="0"/>
            </a:br>
            <a:r>
              <a:rPr lang="ja-JP" altLang="ja-JP" b="1" dirty="0"/>
              <a:t>百済観音</a:t>
            </a:r>
            <a:r>
              <a:rPr lang="ja-JP" altLang="ja-JP" dirty="0"/>
              <a:t>：「木からこんなに美しい曲線が生まれるんですね。」</a:t>
            </a:r>
          </a:p>
          <a:p>
            <a:pPr>
              <a:buNone/>
            </a:pPr>
            <a:r>
              <a:rPr lang="ja-JP" altLang="ja-JP" b="1" dirty="0"/>
              <a:t>東大寺大仏</a:t>
            </a:r>
          </a:p>
          <a:p>
            <a:pPr>
              <a:buNone/>
            </a:pPr>
            <a:r>
              <a:rPr lang="ja-JP" altLang="ja-JP" dirty="0"/>
              <a:t>高さ約15メートル。奈良時代に国家の平和を願って造られました。当時の日本の技術の高さが分かります。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6</a:t>
            </a:fld>
            <a:endParaRPr kumimoji="1" lang="ja-JP" altLang="en-US"/>
          </a:p>
        </p:txBody>
      </p:sp>
    </p:spTree>
    <p:extLst>
      <p:ext uri="{BB962C8B-B14F-4D97-AF65-F5344CB8AC3E}">
        <p14:creationId xmlns:p14="http://schemas.microsoft.com/office/powerpoint/2010/main" val="3245844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「平安時代になると、日本独自の文化が花開きます。</a:t>
            </a:r>
            <a:br>
              <a:rPr lang="ja-JP" altLang="ja-JP" dirty="0"/>
            </a:br>
            <a:r>
              <a:rPr lang="ja-JP" altLang="ja-JP" dirty="0"/>
              <a:t>かな文字が作られ、『源氏物語』などの文学も生まれました。</a:t>
            </a:r>
            <a:br>
              <a:rPr lang="ja-JP" altLang="ja-JP" dirty="0"/>
            </a:br>
            <a:r>
              <a:rPr lang="ja-JP" altLang="ja-JP" dirty="0"/>
              <a:t>絵画では『やまと絵』という、日本らしい風景や暮らしを描く表現が発達します。</a:t>
            </a:r>
          </a:p>
          <a:p>
            <a:pPr>
              <a:buNone/>
            </a:pPr>
            <a:r>
              <a:rPr lang="ja-JP" altLang="ja-JP" dirty="0"/>
              <a:t>ここで考えてみましょう。</a:t>
            </a:r>
            <a:br>
              <a:rPr lang="ja-JP" altLang="ja-JP" dirty="0"/>
            </a:br>
            <a:r>
              <a:rPr lang="ja-JP" altLang="ja-JP" dirty="0"/>
              <a:t>『日本らしさ』とは、どんなものだと思いますか？」</a:t>
            </a:r>
            <a:br>
              <a:rPr lang="en-US" altLang="ja-JP" dirty="0"/>
            </a:br>
            <a:br>
              <a:rPr lang="en-US" altLang="ja-JP" dirty="0"/>
            </a:br>
            <a:r>
              <a:rPr lang="ja-JP" altLang="ja-JP" b="1" dirty="0"/>
              <a:t>源氏物語絵巻</a:t>
            </a:r>
          </a:p>
          <a:p>
            <a:pPr>
              <a:buNone/>
            </a:pPr>
            <a:r>
              <a:rPr lang="ja-JP" altLang="ja-JP" dirty="0"/>
              <a:t>日本最古の絵巻物の一つです。人物の気持ちや物語を、絵と文章で表現しています。</a:t>
            </a:r>
          </a:p>
          <a:p>
            <a:pPr>
              <a:buNone/>
            </a:pPr>
            <a:r>
              <a:rPr lang="ja-JP" altLang="ja-JP" b="1" dirty="0"/>
              <a:t>平等院鳳凰堂</a:t>
            </a:r>
          </a:p>
          <a:p>
            <a:pPr>
              <a:buNone/>
            </a:pPr>
            <a:r>
              <a:rPr lang="ja-JP" altLang="ja-JP" dirty="0"/>
              <a:t>極楽浄土をこの世に表した建物といわれています。10円玉にも描かれています。</a:t>
            </a:r>
          </a:p>
          <a:p>
            <a:pPr>
              <a:buNone/>
            </a:pPr>
            <a:r>
              <a:rPr lang="ja-JP" altLang="ja-JP" b="1" dirty="0"/>
              <a:t>やまと絵</a:t>
            </a:r>
          </a:p>
          <a:p>
            <a:pPr>
              <a:buNone/>
            </a:pPr>
            <a:r>
              <a:rPr lang="ja-JP" altLang="ja-JP" dirty="0"/>
              <a:t>日本の四季や宮廷生活を描いた、日本独自の絵画です。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7</a:t>
            </a:fld>
            <a:endParaRPr kumimoji="1" lang="ja-JP" altLang="en-US"/>
          </a:p>
        </p:txBody>
      </p:sp>
    </p:spTree>
    <p:extLst>
      <p:ext uri="{BB962C8B-B14F-4D97-AF65-F5344CB8AC3E}">
        <p14:creationId xmlns:p14="http://schemas.microsoft.com/office/powerpoint/2010/main" val="2985341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「武士の時代になると、美術も大きく変わります。</a:t>
            </a:r>
            <a:br>
              <a:rPr lang="ja-JP" altLang="ja-JP" dirty="0"/>
            </a:br>
            <a:r>
              <a:rPr lang="ja-JP" altLang="ja-JP" dirty="0"/>
              <a:t>仏像は筋肉や表情までリアルに表現されるようになりました。</a:t>
            </a:r>
            <a:br>
              <a:rPr lang="ja-JP" altLang="ja-JP" dirty="0"/>
            </a:br>
            <a:r>
              <a:rPr lang="ja-JP" altLang="ja-JP" dirty="0"/>
              <a:t>運慶や快慶の作品を見ると、本当に動き出しそうな迫力があります。</a:t>
            </a:r>
          </a:p>
          <a:p>
            <a:pPr>
              <a:buNone/>
            </a:pPr>
            <a:r>
              <a:rPr lang="ja-JP" altLang="ja-JP" dirty="0"/>
              <a:t>力強さや現実らしさが、この時代の特徴です。」</a:t>
            </a:r>
            <a:br>
              <a:rPr lang="en-US" altLang="ja-JP" dirty="0"/>
            </a:br>
            <a:r>
              <a:rPr lang="ja-JP" altLang="ja-JP" b="1" dirty="0"/>
              <a:t>運慶・快慶</a:t>
            </a:r>
          </a:p>
          <a:p>
            <a:pPr>
              <a:buNone/>
            </a:pPr>
            <a:r>
              <a:rPr lang="ja-JP" altLang="ja-JP" dirty="0"/>
              <a:t>鎌倉時代を代表する仏師です。まるで生きているような力強い仏像を制作しました。</a:t>
            </a:r>
          </a:p>
          <a:p>
            <a:pPr>
              <a:buNone/>
            </a:pPr>
            <a:r>
              <a:rPr lang="ja-JP" altLang="ja-JP" b="1" dirty="0"/>
              <a:t>金剛力士像</a:t>
            </a:r>
          </a:p>
          <a:p>
            <a:pPr>
              <a:buNone/>
            </a:pPr>
            <a:r>
              <a:rPr lang="ja-JP" altLang="ja-JP" dirty="0"/>
              <a:t>東大寺南大門に立つ二体の像です。筋肉や血管まで細かく表現され、見る人を圧倒します。</a:t>
            </a:r>
          </a:p>
          <a:p>
            <a:pPr>
              <a:buNone/>
            </a:pPr>
            <a:br>
              <a:rPr lang="en-US" altLang="ja-JP" dirty="0"/>
            </a:br>
            <a:r>
              <a:rPr lang="ja-JP" altLang="ja-JP" b="1" dirty="0"/>
              <a:t>金剛力士像</a:t>
            </a:r>
            <a:r>
              <a:rPr lang="ja-JP" altLang="ja-JP" dirty="0"/>
              <a:t>：「筋肉や表情を見て、本当に今にも動き出しそうだと思いませんか？」</a:t>
            </a:r>
            <a:br>
              <a:rPr lang="en-US" altLang="ja-JP" dirty="0"/>
            </a:br>
            <a:br>
              <a:rPr lang="en-US" altLang="ja-JP" dirty="0"/>
            </a:br>
            <a:r>
              <a:rPr lang="ja-JP" altLang="ja-JP" b="1" dirty="0"/>
              <a:t>運慶・快慶</a:t>
            </a:r>
          </a:p>
          <a:p>
            <a:pPr>
              <a:buNone/>
            </a:pPr>
            <a:r>
              <a:rPr lang="ja-JP" altLang="ja-JP" dirty="0"/>
              <a:t>鎌倉時代を代表する仏師です。まるで生きているような力強い仏像を制作しました。</a:t>
            </a:r>
          </a:p>
          <a:p>
            <a:pPr>
              <a:buNone/>
            </a:pPr>
            <a:r>
              <a:rPr lang="ja-JP" altLang="ja-JP" b="1" dirty="0"/>
              <a:t>金剛力士像</a:t>
            </a:r>
          </a:p>
          <a:p>
            <a:pPr>
              <a:buNone/>
            </a:pPr>
            <a:r>
              <a:rPr lang="ja-JP" altLang="ja-JP" dirty="0"/>
              <a:t>東大寺南大門に立つ二体の像です。筋肉や血管まで細かく表現され、見る人を圧倒します。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8</a:t>
            </a:fld>
            <a:endParaRPr kumimoji="1" lang="ja-JP" altLang="en-US"/>
          </a:p>
        </p:txBody>
      </p:sp>
    </p:spTree>
    <p:extLst>
      <p:ext uri="{BB962C8B-B14F-4D97-AF65-F5344CB8AC3E}">
        <p14:creationId xmlns:p14="http://schemas.microsoft.com/office/powerpoint/2010/main" val="2512067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buNone/>
            </a:pPr>
            <a:r>
              <a:rPr lang="ja-JP" altLang="ja-JP" dirty="0"/>
              <a:t>「室町時代には禅の考え方が広まり、水墨画が発達しました。</a:t>
            </a:r>
            <a:br>
              <a:rPr lang="ja-JP" altLang="ja-JP" dirty="0"/>
            </a:br>
            <a:r>
              <a:rPr lang="ja-JP" altLang="ja-JP" dirty="0"/>
              <a:t>墨だけで山や川を表現し、余白も作品の一部として大切にします。</a:t>
            </a:r>
          </a:p>
          <a:p>
            <a:pPr>
              <a:buNone/>
            </a:pPr>
            <a:r>
              <a:rPr lang="ja-JP" altLang="ja-JP" dirty="0"/>
              <a:t>『何も描かれていない部分にも意味がある。』</a:t>
            </a:r>
            <a:br>
              <a:rPr lang="ja-JP" altLang="ja-JP" dirty="0"/>
            </a:br>
            <a:r>
              <a:rPr lang="ja-JP" altLang="ja-JP" dirty="0"/>
              <a:t>これが日本独特の美意識です。</a:t>
            </a:r>
          </a:p>
          <a:p>
            <a:pPr>
              <a:buNone/>
            </a:pPr>
            <a:r>
              <a:rPr lang="ja-JP" altLang="ja-JP" dirty="0"/>
              <a:t>皆さんは、余白があることでどんな印象を受けますか？」</a:t>
            </a:r>
            <a:br>
              <a:rPr lang="en-US" altLang="ja-JP" dirty="0"/>
            </a:br>
            <a:br>
              <a:rPr lang="en-US" altLang="ja-JP" dirty="0"/>
            </a:br>
            <a:r>
              <a:rPr lang="ja-JP" altLang="ja-JP" b="1" dirty="0"/>
              <a:t>雪舟「秋冬山水図」</a:t>
            </a:r>
          </a:p>
          <a:p>
            <a:pPr>
              <a:buNone/>
            </a:pPr>
            <a:r>
              <a:rPr lang="ja-JP" altLang="ja-JP" dirty="0"/>
              <a:t>墨だけで山や川、空気感まで表現しています。余白が景色の広がりを感じさせます。</a:t>
            </a:r>
          </a:p>
          <a:p>
            <a:pPr>
              <a:buNone/>
            </a:pPr>
            <a:r>
              <a:rPr lang="ja-JP" altLang="ja-JP" b="1" dirty="0"/>
              <a:t>龍安寺石庭</a:t>
            </a:r>
          </a:p>
          <a:p>
            <a:pPr>
              <a:buNone/>
            </a:pPr>
            <a:r>
              <a:rPr lang="ja-JP" altLang="ja-JP" dirty="0"/>
              <a:t>石と砂だけで作られた庭園です。見る人によって感じ方が変わる、日本独特の美しさがあります。</a:t>
            </a:r>
          </a:p>
          <a:p>
            <a:pPr>
              <a:buNone/>
            </a:pPr>
            <a:endParaRPr lang="ja-JP"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97B4178-13F8-4597-AC27-BC3FD76F403C}" type="slidenum">
              <a:rPr kumimoji="1" lang="ja-JP" altLang="en-US" smtClean="0"/>
              <a:t>9</a:t>
            </a:fld>
            <a:endParaRPr kumimoji="1" lang="ja-JP" altLang="en-US"/>
          </a:p>
        </p:txBody>
      </p:sp>
    </p:spTree>
    <p:extLst>
      <p:ext uri="{BB962C8B-B14F-4D97-AF65-F5344CB8AC3E}">
        <p14:creationId xmlns:p14="http://schemas.microsoft.com/office/powerpoint/2010/main" val="102600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44F9494-FDBE-4E07-BFF7-0FC0369B39C9}" type="datetime1">
              <a:rPr lang="en-US" altLang="ja-JP" smtClean="0"/>
              <a:t>8/17/2026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Tree>
    <p:extLst>
      <p:ext uri="{BB962C8B-B14F-4D97-AF65-F5344CB8AC3E}">
        <p14:creationId xmlns:p14="http://schemas.microsoft.com/office/powerpoint/2010/main" val="282059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DA58307B-67AF-4DD0-A5D1-763937B833E6}" type="datetime1">
              <a:rPr lang="en-US" altLang="ja-JP" smtClean="0"/>
              <a:t>8/17/2026</a:t>
            </a:fld>
            <a:endParaRPr lang="en-US" dirty="0"/>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2331990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5606770E-7C39-4716-8CB0-95C522111100}" type="datetime1">
              <a:rPr lang="en-US" altLang="ja-JP" smtClean="0"/>
              <a:t>8/17/2026</a:t>
            </a:fld>
            <a:endParaRPr lang="en-US" dirty="0"/>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182862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A8EA827-FE69-49ED-AFF1-2BD7E653738E}" type="datetime1">
              <a:rPr lang="en-US" altLang="ja-JP" smtClean="0"/>
              <a:t>8/17/2026</a:t>
            </a:fld>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2902090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711DE3F7-6C96-45FB-8B66-FB0C09FAFB6F}" type="datetime1">
              <a:rPr lang="en-US" altLang="ja-JP" smtClean="0"/>
              <a:t>8/17/2026</a:t>
            </a:fld>
            <a:endParaRPr lang="en-US" dirty="0"/>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1780862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F012B7FF-84A5-47E2-81EB-087290ABCBE9}" type="datetime1">
              <a:rPr lang="en-US" altLang="ja-JP" smtClean="0"/>
              <a:t>8/17/2026</a:t>
            </a:fld>
            <a:endParaRPr lang="en-US" dirty="0"/>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25220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687D5ACC-0D77-4C74-9818-976A00FB95C7}" type="datetime1">
              <a:rPr lang="en-US" altLang="ja-JP" smtClean="0"/>
              <a:t>8/17/2026</a:t>
            </a:fld>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380003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FBB3B933-5B35-4306-84BE-BEEE9EA016AE}" type="datetime1">
              <a:rPr lang="en-US" altLang="ja-JP" smtClean="0"/>
              <a:t>8/17/2026</a:t>
            </a:fld>
            <a:endParaRPr lang="en-US" dirty="0"/>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387517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E6094D00-98F5-484D-AEB4-C93F9AE81FCA}" type="datetime1">
              <a:rPr lang="en-US" altLang="ja-JP" smtClean="0"/>
              <a:t>8/17/2026</a:t>
            </a:fld>
            <a:endParaRPr lang="en-US" dirty="0"/>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1225102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34ECE476-55A2-441A-BA34-294A5455EEEF}" type="datetime1">
              <a:rPr lang="en-US" altLang="ja-JP" smtClean="0"/>
              <a:t>8/17/2026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3487788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80F4F05F-536E-4668-A793-EB5E12B969DC}" type="datetime1">
              <a:rPr lang="en-US" altLang="ja-JP" smtClean="0"/>
              <a:t>8/17/2026</a:t>
            </a:fld>
            <a:endParaRPr lang="en-US" dirty="0"/>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dirty="0"/>
          </a:p>
        </p:txBody>
      </p:sp>
    </p:spTree>
    <p:extLst>
      <p:ext uri="{BB962C8B-B14F-4D97-AF65-F5344CB8AC3E}">
        <p14:creationId xmlns:p14="http://schemas.microsoft.com/office/powerpoint/2010/main" val="1122015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B22DD8-5713-4E79-B5AE-3DBC4D773A13}" type="datetime1">
              <a:rPr lang="en-US" altLang="ja-JP" smtClean="0"/>
              <a:t>8/17/2026</a:t>
            </a:fld>
            <a:endParaRPr lang="en-US" dirty="0"/>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dirty="0"/>
          </a:p>
        </p:txBody>
      </p:sp>
    </p:spTree>
    <p:extLst>
      <p:ext uri="{BB962C8B-B14F-4D97-AF65-F5344CB8AC3E}">
        <p14:creationId xmlns:p14="http://schemas.microsoft.com/office/powerpoint/2010/main" val="21521187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099A41-C7C9-EF49-A4A0-F26155758081}"/>
              </a:ext>
            </a:extLst>
          </p:cNvPr>
          <p:cNvSpPr>
            <a:spLocks noGrp="1"/>
          </p:cNvSpPr>
          <p:nvPr>
            <p:ph type="ctrTitle"/>
          </p:nvPr>
        </p:nvSpPr>
        <p:spPr/>
        <p:txBody>
          <a:bodyPr/>
          <a:lstStyle/>
          <a:p>
            <a:r>
              <a:rPr kumimoji="1" lang="ja-JP" altLang="en-US" dirty="0"/>
              <a:t>日本美術史</a:t>
            </a:r>
          </a:p>
        </p:txBody>
      </p:sp>
      <p:sp>
        <p:nvSpPr>
          <p:cNvPr id="3" name="字幕 2">
            <a:extLst>
              <a:ext uri="{FF2B5EF4-FFF2-40B4-BE49-F238E27FC236}">
                <a16:creationId xmlns:a16="http://schemas.microsoft.com/office/drawing/2014/main" id="{B2284829-500B-4DAD-156F-92550746C743}"/>
              </a:ext>
            </a:extLst>
          </p:cNvPr>
          <p:cNvSpPr>
            <a:spLocks noGrp="1"/>
          </p:cNvSpPr>
          <p:nvPr>
            <p:ph type="subTitle" idx="1"/>
          </p:nvPr>
        </p:nvSpPr>
        <p:spPr/>
        <p:txBody>
          <a:bodyPr/>
          <a:lstStyle/>
          <a:p>
            <a:br>
              <a:rPr lang="en-US" altLang="ja-JP" dirty="0"/>
            </a:br>
            <a:r>
              <a:rPr lang="ja-JP" altLang="en-US" dirty="0"/>
              <a:t>～縄文から現代まで～</a:t>
            </a:r>
            <a:endParaRPr kumimoji="1" lang="ja-JP" altLang="en-US" dirty="0"/>
          </a:p>
        </p:txBody>
      </p:sp>
      <p:sp>
        <p:nvSpPr>
          <p:cNvPr id="4" name="スライド番号プレースホルダー 3">
            <a:extLst>
              <a:ext uri="{FF2B5EF4-FFF2-40B4-BE49-F238E27FC236}">
                <a16:creationId xmlns:a16="http://schemas.microsoft.com/office/drawing/2014/main" id="{ECC25810-134B-1147-D396-F141628C41F7}"/>
              </a:ext>
            </a:extLst>
          </p:cNvPr>
          <p:cNvSpPr>
            <a:spLocks noGrp="1"/>
          </p:cNvSpPr>
          <p:nvPr>
            <p:ph type="sldNum" sz="quarter" idx="12"/>
          </p:nvPr>
        </p:nvSpPr>
        <p:spPr/>
        <p:txBody>
          <a:bodyPr/>
          <a:lstStyle/>
          <a:p>
            <a:fld id="{A65A5C87-DF58-40C8-B092-1DE63DB4547E}" type="slidenum">
              <a:rPr lang="en-US" smtClean="0"/>
              <a:t>1</a:t>
            </a:fld>
            <a:endParaRPr lang="en-US" dirty="0"/>
          </a:p>
        </p:txBody>
      </p:sp>
    </p:spTree>
    <p:extLst>
      <p:ext uri="{BB962C8B-B14F-4D97-AF65-F5344CB8AC3E}">
        <p14:creationId xmlns:p14="http://schemas.microsoft.com/office/powerpoint/2010/main" val="502718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69ED09-084F-5209-E221-6C6CA84B7D47}"/>
              </a:ext>
            </a:extLst>
          </p:cNvPr>
          <p:cNvSpPr>
            <a:spLocks noGrp="1"/>
          </p:cNvSpPr>
          <p:nvPr>
            <p:ph type="title"/>
          </p:nvPr>
        </p:nvSpPr>
        <p:spPr/>
        <p:txBody>
          <a:bodyPr/>
          <a:lstStyle/>
          <a:p>
            <a:r>
              <a:rPr lang="ja-JP" altLang="ja-JP" dirty="0"/>
              <a:t>桃山時代</a:t>
            </a:r>
            <a:endParaRPr kumimoji="1" lang="ja-JP" altLang="en-US" dirty="0"/>
          </a:p>
        </p:txBody>
      </p:sp>
      <p:sp>
        <p:nvSpPr>
          <p:cNvPr id="3" name="コンテンツ プレースホルダー 2">
            <a:extLst>
              <a:ext uri="{FF2B5EF4-FFF2-40B4-BE49-F238E27FC236}">
                <a16:creationId xmlns:a16="http://schemas.microsoft.com/office/drawing/2014/main" id="{8C6FEBDF-5C17-1059-8B10-39CED6507BC2}"/>
              </a:ext>
            </a:extLst>
          </p:cNvPr>
          <p:cNvSpPr>
            <a:spLocks noGrp="1"/>
          </p:cNvSpPr>
          <p:nvPr>
            <p:ph idx="1"/>
          </p:nvPr>
        </p:nvSpPr>
        <p:spPr/>
        <p:txBody>
          <a:bodyPr/>
          <a:lstStyle/>
          <a:p>
            <a:pPr>
              <a:buNone/>
            </a:pPr>
            <a:r>
              <a:rPr lang="ja-JP" altLang="ja-JP" dirty="0"/>
              <a:t>豪華絢爛</a:t>
            </a:r>
          </a:p>
          <a:p>
            <a:pPr>
              <a:buNone/>
            </a:pPr>
            <a:endParaRPr lang="ja-JP" altLang="ja-JP" dirty="0"/>
          </a:p>
          <a:p>
            <a:pPr>
              <a:buNone/>
            </a:pPr>
            <a:r>
              <a:rPr lang="ja-JP" altLang="ja-JP" dirty="0"/>
              <a:t>特徴</a:t>
            </a:r>
          </a:p>
          <a:p>
            <a:r>
              <a:rPr lang="ja-JP" altLang="ja-JP" dirty="0"/>
              <a:t>金箔 </a:t>
            </a:r>
          </a:p>
          <a:p>
            <a:r>
              <a:rPr lang="ja-JP" altLang="ja-JP" dirty="0"/>
              <a:t>権力 </a:t>
            </a:r>
          </a:p>
          <a:p>
            <a:r>
              <a:rPr lang="ja-JP" altLang="ja-JP" dirty="0"/>
              <a:t>大画面</a:t>
            </a:r>
          </a:p>
          <a:p>
            <a:endParaRPr kumimoji="1" lang="ja-JP" altLang="en-US" dirty="0"/>
          </a:p>
        </p:txBody>
      </p:sp>
      <p:pic>
        <p:nvPicPr>
          <p:cNvPr id="6" name="図 5" descr="https://images.openai.com/static-rsc-4/Hgv1iyMXuL56HxVnPRdU3ZT48eQthWGxWxGPqfHl_NKs1ZcodgrRru_DxvsJcj61lGpsFKaxwFXS-oKbwS7hjszDuLD0MhqQRpkaQFxHlK1iu1YaL1H0_x5EowBeEQtkGN0HHuZolOpZATNlBNG4tk83xBd2dJ2kCWRM8BeKIyLVpZwDoFF1phJJqaWUHOhS?purpose=fullsize">
            <a:extLst>
              <a:ext uri="{FF2B5EF4-FFF2-40B4-BE49-F238E27FC236}">
                <a16:creationId xmlns:a16="http://schemas.microsoft.com/office/drawing/2014/main" id="{1C8E55E7-D365-E999-4B9D-B36976F7583B}"/>
              </a:ext>
            </a:extLst>
          </p:cNvPr>
          <p:cNvPicPr>
            <a:picLocks noChangeAspect="1"/>
          </p:cNvPicPr>
          <p:nvPr/>
        </p:nvPicPr>
        <p:blipFill>
          <a:blip r:embed="rId3"/>
          <a:stretch>
            <a:fillRect/>
          </a:stretch>
        </p:blipFill>
        <p:spPr>
          <a:xfrm>
            <a:off x="7390503" y="3976316"/>
            <a:ext cx="4187029" cy="2357297"/>
          </a:xfrm>
          <a:prstGeom prst="rect">
            <a:avLst/>
          </a:prstGeom>
        </p:spPr>
      </p:pic>
      <p:pic>
        <p:nvPicPr>
          <p:cNvPr id="5" name="図 4" descr="https://images.openai.com/static-rsc-4/dcV_7Fj8eENIVedwyU3ZlI5g6PFl_poCv_N2TMKHD_n-L1mvuaCtn30o7HRy50jX5v1awYWhM9Nr6xPnJhcQGX_FWinhXM7vHWxCnWsUzeuFQAESCKpuWpkZGpIXJGNWIGl65NIn42Af9NamFAO_hrR7gnM8oh1A9n_f-fb2yR9Ddn7xqk05IMYi7L6uM2L5?purpose=fullsize">
            <a:extLst>
              <a:ext uri="{FF2B5EF4-FFF2-40B4-BE49-F238E27FC236}">
                <a16:creationId xmlns:a16="http://schemas.microsoft.com/office/drawing/2014/main" id="{9F7BAF42-809B-2F22-C275-AC12D784AE91}"/>
              </a:ext>
            </a:extLst>
          </p:cNvPr>
          <p:cNvPicPr>
            <a:picLocks noChangeAspect="1"/>
          </p:cNvPicPr>
          <p:nvPr/>
        </p:nvPicPr>
        <p:blipFill>
          <a:blip r:embed="rId4"/>
          <a:stretch>
            <a:fillRect/>
          </a:stretch>
        </p:blipFill>
        <p:spPr>
          <a:xfrm>
            <a:off x="3711008" y="3429001"/>
            <a:ext cx="3502727" cy="2450790"/>
          </a:xfrm>
          <a:prstGeom prst="rect">
            <a:avLst/>
          </a:prstGeom>
        </p:spPr>
      </p:pic>
      <p:pic>
        <p:nvPicPr>
          <p:cNvPr id="4" name="図 3" descr="https://images.openai.com/static-rsc-4/ANF4L-qHMGAYOUEAAiyv5hzdqIO7wk-DGnl27qgObXB5SW-0KWE0CEEmo__HtOoNyPAKFELPIPEJq931Xx8zPyJ9VNLUXNwek-qfczbThzznRpZYRAP4DO6skx-l2o3Njk-AkZGX12oLGqwhQyjanSjkc_lb2NugP3l-Z4K6DLaoNyZG7OCAg6O5GzZE1LWR?purpose=fullsize">
            <a:extLst>
              <a:ext uri="{FF2B5EF4-FFF2-40B4-BE49-F238E27FC236}">
                <a16:creationId xmlns:a16="http://schemas.microsoft.com/office/drawing/2014/main" id="{0CDEA9E5-F22D-3262-5343-0E973EC490C9}"/>
              </a:ext>
            </a:extLst>
          </p:cNvPr>
          <p:cNvPicPr>
            <a:picLocks noChangeAspect="1"/>
          </p:cNvPicPr>
          <p:nvPr/>
        </p:nvPicPr>
        <p:blipFill>
          <a:blip r:embed="rId5"/>
          <a:stretch>
            <a:fillRect/>
          </a:stretch>
        </p:blipFill>
        <p:spPr>
          <a:xfrm>
            <a:off x="5992450" y="524387"/>
            <a:ext cx="5291246" cy="2658851"/>
          </a:xfrm>
          <a:prstGeom prst="rect">
            <a:avLst/>
          </a:prstGeom>
        </p:spPr>
      </p:pic>
      <p:sp>
        <p:nvSpPr>
          <p:cNvPr id="7" name="スライド番号プレースホルダー 6">
            <a:extLst>
              <a:ext uri="{FF2B5EF4-FFF2-40B4-BE49-F238E27FC236}">
                <a16:creationId xmlns:a16="http://schemas.microsoft.com/office/drawing/2014/main" id="{229560FE-EE02-1A94-8EE0-CB8EA2D73760}"/>
              </a:ext>
            </a:extLst>
          </p:cNvPr>
          <p:cNvSpPr>
            <a:spLocks noGrp="1"/>
          </p:cNvSpPr>
          <p:nvPr>
            <p:ph type="sldNum" sz="quarter" idx="12"/>
          </p:nvPr>
        </p:nvSpPr>
        <p:spPr/>
        <p:txBody>
          <a:bodyPr/>
          <a:lstStyle/>
          <a:p>
            <a:fld id="{A65A5C87-DF58-40C8-B092-1DE63DB4547E}" type="slidenum">
              <a:rPr lang="en-US" smtClean="0"/>
              <a:t>10</a:t>
            </a:fld>
            <a:endParaRPr lang="en-US" dirty="0"/>
          </a:p>
        </p:txBody>
      </p:sp>
    </p:spTree>
    <p:extLst>
      <p:ext uri="{BB962C8B-B14F-4D97-AF65-F5344CB8AC3E}">
        <p14:creationId xmlns:p14="http://schemas.microsoft.com/office/powerpoint/2010/main" val="2619674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6BD78E-8B95-4176-F05F-31E4E1D31D3F}"/>
              </a:ext>
            </a:extLst>
          </p:cNvPr>
          <p:cNvSpPr>
            <a:spLocks noGrp="1"/>
          </p:cNvSpPr>
          <p:nvPr>
            <p:ph type="title"/>
          </p:nvPr>
        </p:nvSpPr>
        <p:spPr/>
        <p:txBody>
          <a:bodyPr/>
          <a:lstStyle/>
          <a:p>
            <a:r>
              <a:rPr lang="ja-JP" altLang="ja-JP" dirty="0"/>
              <a:t>江戸時代</a:t>
            </a:r>
            <a:endParaRPr kumimoji="1" lang="ja-JP" altLang="en-US" dirty="0"/>
          </a:p>
        </p:txBody>
      </p:sp>
      <p:sp>
        <p:nvSpPr>
          <p:cNvPr id="3" name="コンテンツ プレースホルダー 2">
            <a:extLst>
              <a:ext uri="{FF2B5EF4-FFF2-40B4-BE49-F238E27FC236}">
                <a16:creationId xmlns:a16="http://schemas.microsoft.com/office/drawing/2014/main" id="{83C2CE2B-8957-34D6-767D-E2DFA16ABA21}"/>
              </a:ext>
            </a:extLst>
          </p:cNvPr>
          <p:cNvSpPr>
            <a:spLocks noGrp="1"/>
          </p:cNvSpPr>
          <p:nvPr>
            <p:ph idx="1"/>
          </p:nvPr>
        </p:nvSpPr>
        <p:spPr/>
        <p:txBody>
          <a:bodyPr>
            <a:normAutofit fontScale="85000" lnSpcReduction="20000"/>
          </a:bodyPr>
          <a:lstStyle/>
          <a:p>
            <a:pPr>
              <a:buNone/>
            </a:pPr>
            <a:r>
              <a:rPr lang="ja-JP" altLang="ja-JP" dirty="0"/>
              <a:t>庶民のアート</a:t>
            </a:r>
          </a:p>
          <a:p>
            <a:pPr>
              <a:buNone/>
            </a:pPr>
            <a:r>
              <a:rPr lang="ja-JP" altLang="ja-JP" dirty="0"/>
              <a:t>6</a:t>
            </a:r>
          </a:p>
          <a:p>
            <a:pPr>
              <a:buNone/>
            </a:pPr>
            <a:r>
              <a:rPr lang="ja-JP" altLang="ja-JP" dirty="0"/>
              <a:t>特徴</a:t>
            </a:r>
          </a:p>
          <a:p>
            <a:r>
              <a:rPr lang="ja-JP" altLang="ja-JP" dirty="0"/>
              <a:t>浮世絵 </a:t>
            </a:r>
          </a:p>
          <a:p>
            <a:r>
              <a:rPr lang="ja-JP" altLang="ja-JP" dirty="0"/>
              <a:t>版画 </a:t>
            </a:r>
          </a:p>
          <a:p>
            <a:r>
              <a:rPr lang="ja-JP" altLang="ja-JP" dirty="0"/>
              <a:t>大量生産 </a:t>
            </a:r>
          </a:p>
          <a:p>
            <a:pPr>
              <a:buNone/>
            </a:pPr>
            <a:r>
              <a:rPr lang="ja-JP" altLang="ja-JP" dirty="0"/>
              <a:t>問い</a:t>
            </a:r>
          </a:p>
          <a:p>
            <a:pPr>
              <a:buNone/>
            </a:pPr>
            <a:r>
              <a:rPr lang="ja-JP" altLang="ja-JP" dirty="0"/>
              <a:t>「現代でいうSNSに近い役割だった？」</a:t>
            </a:r>
          </a:p>
          <a:p>
            <a:endParaRPr kumimoji="1" lang="ja-JP" altLang="en-US" dirty="0"/>
          </a:p>
        </p:txBody>
      </p:sp>
      <p:pic>
        <p:nvPicPr>
          <p:cNvPr id="6" name="図 5" descr="https://images.openai.com/static-rsc-4/gTOGlWciTUudSIRGfwh8Ud4M1mhE4AqOso3r6YlTpcHiJrfBi5M0OxmB5wjxSB6fZVAsNwlwmCYOdSkdbOjCGdDO34N4oWutIqGvojeFn6fqIRB8PhSsftWD8twx32SwQ3HJAA0nBsp069meZ5rLwyNo3Bi4rOIv4HC1CYAtO-eQPW5ClQDePu3oB_qt7xp2?purpose=fullsize">
            <a:extLst>
              <a:ext uri="{FF2B5EF4-FFF2-40B4-BE49-F238E27FC236}">
                <a16:creationId xmlns:a16="http://schemas.microsoft.com/office/drawing/2014/main" id="{3A2E5769-429F-947E-AD87-387517004FDA}"/>
              </a:ext>
            </a:extLst>
          </p:cNvPr>
          <p:cNvPicPr>
            <a:picLocks noChangeAspect="1"/>
          </p:cNvPicPr>
          <p:nvPr/>
        </p:nvPicPr>
        <p:blipFill>
          <a:blip r:embed="rId3"/>
          <a:stretch>
            <a:fillRect/>
          </a:stretch>
        </p:blipFill>
        <p:spPr>
          <a:xfrm>
            <a:off x="6035329" y="491058"/>
            <a:ext cx="2130525" cy="3117841"/>
          </a:xfrm>
          <a:prstGeom prst="rect">
            <a:avLst/>
          </a:prstGeom>
        </p:spPr>
      </p:pic>
      <p:pic>
        <p:nvPicPr>
          <p:cNvPr id="5" name="図 4" descr="https://images.openai.com/static-rsc-4/THM8JyDHGqRzQonb4FYWJieAJUgm1U03MTs-Isn63zWcMb6N--OLauv5MlN2hq5DYoe-yh4OvCnTb1vsLEAiscenuyd1SlqYT4mwfImx8Z6kTTsRoJiug2Y3fPmdE9xCK1OnonlQKfpAR0sXlgX2mK8biN7kYG2qm_1Tu-DXH7AEf7sUQoknguwq-TXSe9sU?purpose=fullsize">
            <a:extLst>
              <a:ext uri="{FF2B5EF4-FFF2-40B4-BE49-F238E27FC236}">
                <a16:creationId xmlns:a16="http://schemas.microsoft.com/office/drawing/2014/main" id="{28A0FDFA-4D1C-346A-A378-D02CD91CFCE8}"/>
              </a:ext>
            </a:extLst>
          </p:cNvPr>
          <p:cNvPicPr>
            <a:picLocks noChangeAspect="1"/>
          </p:cNvPicPr>
          <p:nvPr/>
        </p:nvPicPr>
        <p:blipFill>
          <a:blip r:embed="rId4"/>
          <a:stretch>
            <a:fillRect/>
          </a:stretch>
        </p:blipFill>
        <p:spPr>
          <a:xfrm>
            <a:off x="6765745" y="3892240"/>
            <a:ext cx="5084755" cy="2860175"/>
          </a:xfrm>
          <a:prstGeom prst="rect">
            <a:avLst/>
          </a:prstGeom>
        </p:spPr>
      </p:pic>
      <p:pic>
        <p:nvPicPr>
          <p:cNvPr id="4" name="図 3" descr="https://images.openai.com/static-rsc-4/N2I-GtrzMO3joTPk8gh4lx7-GfSKXSvo5JBJQryR4mSe8fInqKh7IP76Qk5nm6RR_SQVYK6vbF_5nWNIPtpoSTSE7EOeLV1yMjho33XzhnCdAXaOerW6hwwLSgTamsaO5qWWIeSrafD_JL7xR31FdfScg4UT8hTR4KOTfLbhNMaYFLknzEcWoi7NV385mxH3?purpose=fullsize">
            <a:extLst>
              <a:ext uri="{FF2B5EF4-FFF2-40B4-BE49-F238E27FC236}">
                <a16:creationId xmlns:a16="http://schemas.microsoft.com/office/drawing/2014/main" id="{DA50D124-CC17-DA7E-DFFD-73401BC413AE}"/>
              </a:ext>
            </a:extLst>
          </p:cNvPr>
          <p:cNvPicPr>
            <a:picLocks noChangeAspect="1"/>
          </p:cNvPicPr>
          <p:nvPr/>
        </p:nvPicPr>
        <p:blipFill>
          <a:blip r:embed="rId5"/>
          <a:stretch>
            <a:fillRect/>
          </a:stretch>
        </p:blipFill>
        <p:spPr>
          <a:xfrm>
            <a:off x="8591974" y="544199"/>
            <a:ext cx="3117842" cy="3117842"/>
          </a:xfrm>
          <a:prstGeom prst="rect">
            <a:avLst/>
          </a:prstGeom>
        </p:spPr>
      </p:pic>
      <p:sp>
        <p:nvSpPr>
          <p:cNvPr id="7" name="スライド番号プレースホルダー 6">
            <a:extLst>
              <a:ext uri="{FF2B5EF4-FFF2-40B4-BE49-F238E27FC236}">
                <a16:creationId xmlns:a16="http://schemas.microsoft.com/office/drawing/2014/main" id="{EA05EB53-C955-C887-3652-E02142350D49}"/>
              </a:ext>
            </a:extLst>
          </p:cNvPr>
          <p:cNvSpPr>
            <a:spLocks noGrp="1"/>
          </p:cNvSpPr>
          <p:nvPr>
            <p:ph type="sldNum" sz="quarter" idx="12"/>
          </p:nvPr>
        </p:nvSpPr>
        <p:spPr/>
        <p:txBody>
          <a:bodyPr/>
          <a:lstStyle/>
          <a:p>
            <a:fld id="{A65A5C87-DF58-40C8-B092-1DE63DB4547E}" type="slidenum">
              <a:rPr lang="en-US" smtClean="0"/>
              <a:t>11</a:t>
            </a:fld>
            <a:endParaRPr lang="en-US" dirty="0"/>
          </a:p>
        </p:txBody>
      </p:sp>
    </p:spTree>
    <p:extLst>
      <p:ext uri="{BB962C8B-B14F-4D97-AF65-F5344CB8AC3E}">
        <p14:creationId xmlns:p14="http://schemas.microsoft.com/office/powerpoint/2010/main" val="3147691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B3E32C-5C8F-428A-3409-FD28E091CBB4}"/>
              </a:ext>
            </a:extLst>
          </p:cNvPr>
          <p:cNvSpPr>
            <a:spLocks noGrp="1"/>
          </p:cNvSpPr>
          <p:nvPr>
            <p:ph type="title"/>
          </p:nvPr>
        </p:nvSpPr>
        <p:spPr/>
        <p:txBody>
          <a:bodyPr/>
          <a:lstStyle/>
          <a:p>
            <a:r>
              <a:rPr lang="ja-JP" altLang="ja-JP" dirty="0"/>
              <a:t>明治時代</a:t>
            </a:r>
            <a:endParaRPr kumimoji="1" lang="ja-JP" altLang="en-US" dirty="0"/>
          </a:p>
        </p:txBody>
      </p:sp>
      <p:sp>
        <p:nvSpPr>
          <p:cNvPr id="3" name="コンテンツ プレースホルダー 2">
            <a:extLst>
              <a:ext uri="{FF2B5EF4-FFF2-40B4-BE49-F238E27FC236}">
                <a16:creationId xmlns:a16="http://schemas.microsoft.com/office/drawing/2014/main" id="{E4B83BDA-ABC6-A10F-87C4-A8F59BB7DEDA}"/>
              </a:ext>
            </a:extLst>
          </p:cNvPr>
          <p:cNvSpPr>
            <a:spLocks noGrp="1"/>
          </p:cNvSpPr>
          <p:nvPr>
            <p:ph idx="1"/>
          </p:nvPr>
        </p:nvSpPr>
        <p:spPr/>
        <p:txBody>
          <a:bodyPr/>
          <a:lstStyle/>
          <a:p>
            <a:pPr>
              <a:buNone/>
            </a:pPr>
            <a:r>
              <a:rPr lang="ja-JP" altLang="ja-JP" dirty="0"/>
              <a:t>西洋美術との出会い</a:t>
            </a:r>
          </a:p>
          <a:p>
            <a:pPr>
              <a:buNone/>
            </a:pPr>
            <a:r>
              <a:rPr lang="ja-JP" altLang="ja-JP" dirty="0"/>
              <a:t>特徴</a:t>
            </a:r>
          </a:p>
          <a:p>
            <a:r>
              <a:rPr lang="ja-JP" altLang="ja-JP" dirty="0"/>
              <a:t>油絵 </a:t>
            </a:r>
          </a:p>
          <a:p>
            <a:r>
              <a:rPr lang="ja-JP" altLang="ja-JP" dirty="0"/>
              <a:t>遠近法 </a:t>
            </a:r>
          </a:p>
          <a:p>
            <a:r>
              <a:rPr lang="ja-JP" altLang="ja-JP" dirty="0"/>
              <a:t>西洋化 </a:t>
            </a:r>
          </a:p>
          <a:p>
            <a:endParaRPr kumimoji="1" lang="ja-JP" altLang="en-US" dirty="0"/>
          </a:p>
        </p:txBody>
      </p:sp>
      <p:pic>
        <p:nvPicPr>
          <p:cNvPr id="5" name="図 4" descr="https://images.openai.com/static-rsc-4/oasmjXGqlbldlchMSyER4fmtbPa2IXzRThC4aiidP3bSsCbtGqgX_ohHvqJbdWmDA9hDuQKea6E3HUlApR63Q56exNHJPQU4GPA-Kh208efBgo_4zP5IrxJWaNjiAGnfTCvaiVA62ucpS_NdGxE39GUHalVmdMbLEBopEOXAwkJvOv_K0cWvg6jK8Y9Fya8A?purpose=fullsize">
            <a:extLst>
              <a:ext uri="{FF2B5EF4-FFF2-40B4-BE49-F238E27FC236}">
                <a16:creationId xmlns:a16="http://schemas.microsoft.com/office/drawing/2014/main" id="{C258F4B9-DF6E-6D3C-D6E6-5A1F549D0177}"/>
              </a:ext>
            </a:extLst>
          </p:cNvPr>
          <p:cNvPicPr>
            <a:picLocks noChangeAspect="1"/>
          </p:cNvPicPr>
          <p:nvPr/>
        </p:nvPicPr>
        <p:blipFill>
          <a:blip r:embed="rId3"/>
          <a:stretch>
            <a:fillRect/>
          </a:stretch>
        </p:blipFill>
        <p:spPr>
          <a:xfrm>
            <a:off x="9233338" y="426403"/>
            <a:ext cx="2193559" cy="3898709"/>
          </a:xfrm>
          <a:prstGeom prst="rect">
            <a:avLst/>
          </a:prstGeom>
        </p:spPr>
      </p:pic>
      <p:pic>
        <p:nvPicPr>
          <p:cNvPr id="4" name="図 3" descr="https://images.openai.com/static-rsc-4/4SkqY_t8feXiY3JJsK7xH4GsmzjDiJYuXfeLVPwBr46JiZ4V4suQAen5VeU2ovY30TIr2D0rQb75m2Ngn8t4qy4iGNIB_j3tDMGG5MC24cmVA83x79RIkpbBSvkHp8cnKKFMiZnpnH9aaoD5Qh-Gkd0m8S9jzUQlqOR8bz4b4ZVVuzYYSIcHbJFER2-_RZjQ?purpose=fullsize">
            <a:extLst>
              <a:ext uri="{FF2B5EF4-FFF2-40B4-BE49-F238E27FC236}">
                <a16:creationId xmlns:a16="http://schemas.microsoft.com/office/drawing/2014/main" id="{5356561A-91E8-E75A-605F-A70B3BC392A2}"/>
              </a:ext>
            </a:extLst>
          </p:cNvPr>
          <p:cNvPicPr>
            <a:picLocks noChangeAspect="1"/>
          </p:cNvPicPr>
          <p:nvPr/>
        </p:nvPicPr>
        <p:blipFill>
          <a:blip r:embed="rId4"/>
          <a:srcRect l="8857" r="10169"/>
          <a:stretch>
            <a:fillRect/>
          </a:stretch>
        </p:blipFill>
        <p:spPr>
          <a:xfrm>
            <a:off x="5102086" y="2933633"/>
            <a:ext cx="3856383" cy="3048000"/>
          </a:xfrm>
          <a:prstGeom prst="rect">
            <a:avLst/>
          </a:prstGeom>
        </p:spPr>
      </p:pic>
      <p:sp>
        <p:nvSpPr>
          <p:cNvPr id="6" name="スライド番号プレースホルダー 5">
            <a:extLst>
              <a:ext uri="{FF2B5EF4-FFF2-40B4-BE49-F238E27FC236}">
                <a16:creationId xmlns:a16="http://schemas.microsoft.com/office/drawing/2014/main" id="{132F78F6-B953-8B8B-2D02-EBC8089796F9}"/>
              </a:ext>
            </a:extLst>
          </p:cNvPr>
          <p:cNvSpPr>
            <a:spLocks noGrp="1"/>
          </p:cNvSpPr>
          <p:nvPr>
            <p:ph type="sldNum" sz="quarter" idx="12"/>
          </p:nvPr>
        </p:nvSpPr>
        <p:spPr/>
        <p:txBody>
          <a:bodyPr/>
          <a:lstStyle/>
          <a:p>
            <a:fld id="{A65A5C87-DF58-40C8-B092-1DE63DB4547E}" type="slidenum">
              <a:rPr lang="en-US" smtClean="0"/>
              <a:t>12</a:t>
            </a:fld>
            <a:endParaRPr lang="en-US" dirty="0"/>
          </a:p>
        </p:txBody>
      </p:sp>
    </p:spTree>
    <p:extLst>
      <p:ext uri="{BB962C8B-B14F-4D97-AF65-F5344CB8AC3E}">
        <p14:creationId xmlns:p14="http://schemas.microsoft.com/office/powerpoint/2010/main" val="186449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6D1DDB-0435-9E98-45B7-79B6DD5FCD31}"/>
              </a:ext>
            </a:extLst>
          </p:cNvPr>
          <p:cNvSpPr>
            <a:spLocks noGrp="1"/>
          </p:cNvSpPr>
          <p:nvPr>
            <p:ph type="title"/>
          </p:nvPr>
        </p:nvSpPr>
        <p:spPr/>
        <p:txBody>
          <a:bodyPr/>
          <a:lstStyle/>
          <a:p>
            <a:r>
              <a:rPr lang="ja-JP" altLang="ja-JP" dirty="0"/>
              <a:t>現代アート</a:t>
            </a:r>
            <a:endParaRPr kumimoji="1" lang="ja-JP" altLang="en-US" dirty="0"/>
          </a:p>
        </p:txBody>
      </p:sp>
      <p:sp>
        <p:nvSpPr>
          <p:cNvPr id="3" name="コンテンツ プレースホルダー 2">
            <a:extLst>
              <a:ext uri="{FF2B5EF4-FFF2-40B4-BE49-F238E27FC236}">
                <a16:creationId xmlns:a16="http://schemas.microsoft.com/office/drawing/2014/main" id="{16240ECD-8604-008A-2A7C-6C237653EF93}"/>
              </a:ext>
            </a:extLst>
          </p:cNvPr>
          <p:cNvSpPr>
            <a:spLocks noGrp="1"/>
          </p:cNvSpPr>
          <p:nvPr>
            <p:ph idx="1"/>
          </p:nvPr>
        </p:nvSpPr>
        <p:spPr/>
        <p:txBody>
          <a:bodyPr/>
          <a:lstStyle/>
          <a:p>
            <a:pPr>
              <a:buNone/>
            </a:pPr>
            <a:endParaRPr lang="ja-JP" altLang="ja-JP" dirty="0"/>
          </a:p>
          <a:p>
            <a:pPr>
              <a:buNone/>
            </a:pPr>
            <a:r>
              <a:rPr lang="ja-JP" altLang="ja-JP" dirty="0"/>
              <a:t>特徴</a:t>
            </a:r>
          </a:p>
          <a:p>
            <a:r>
              <a:rPr lang="ja-JP" altLang="ja-JP" dirty="0"/>
              <a:t>表現は自由 </a:t>
            </a:r>
          </a:p>
          <a:p>
            <a:r>
              <a:rPr lang="ja-JP" altLang="ja-JP" dirty="0"/>
              <a:t>世界で活躍</a:t>
            </a:r>
          </a:p>
          <a:p>
            <a:endParaRPr kumimoji="1" lang="ja-JP" altLang="en-US" dirty="0"/>
          </a:p>
        </p:txBody>
      </p:sp>
      <p:pic>
        <p:nvPicPr>
          <p:cNvPr id="6" name="図 5" descr="https://images.openai.com/static-rsc-4/foZBdwH_54UlBWAz7mGQ5olWZNjMDul8O7p-UAei-sLDNPNI7mbnkGJTilCw9otWXgKvs4DsuDA7BZ3XvuUWomxx_f7F3_FLBbbcUFckpxn4H1XKOY4D1-C-eIu4R965Gwo6SQNXNIrisD2e0Iviy_7tCBcr_zp1wf_8LHrqWsSmcpoNScZsGOvHJ6VQZJZn?purpose=fullsize">
            <a:extLst>
              <a:ext uri="{FF2B5EF4-FFF2-40B4-BE49-F238E27FC236}">
                <a16:creationId xmlns:a16="http://schemas.microsoft.com/office/drawing/2014/main" id="{7A80A0FE-AB61-A5F6-50D2-06BB8B92D589}"/>
              </a:ext>
            </a:extLst>
          </p:cNvPr>
          <p:cNvPicPr>
            <a:picLocks noChangeAspect="1"/>
          </p:cNvPicPr>
          <p:nvPr/>
        </p:nvPicPr>
        <p:blipFill>
          <a:blip r:embed="rId3"/>
          <a:stretch>
            <a:fillRect/>
          </a:stretch>
        </p:blipFill>
        <p:spPr>
          <a:xfrm>
            <a:off x="8123043" y="639698"/>
            <a:ext cx="3558567" cy="2823646"/>
          </a:xfrm>
          <a:prstGeom prst="rect">
            <a:avLst/>
          </a:prstGeom>
        </p:spPr>
      </p:pic>
      <p:pic>
        <p:nvPicPr>
          <p:cNvPr id="5" name="図 4" descr="https://images.openai.com/static-rsc-4/42nch3GAuvRXmXOVO7BcPYNr9HkvNoRDDgrUtW6j8HrRRM1EKjB5gpWzY716WgI5-UsxMPpofdXb41XaGT6skVP8vGsadTKDU8yMgMzy_erMfRMbLVlW6jb9vvtogyfGY2qeV0A6ThR_sWgY-hBfxjo9aSOO57DnYsBZanHWMROY60jDf0775trr7_PQ-iHo?purpose=fullsize">
            <a:extLst>
              <a:ext uri="{FF2B5EF4-FFF2-40B4-BE49-F238E27FC236}">
                <a16:creationId xmlns:a16="http://schemas.microsoft.com/office/drawing/2014/main" id="{399364B2-0EDF-A3B6-20A8-F75258DC216C}"/>
              </a:ext>
            </a:extLst>
          </p:cNvPr>
          <p:cNvPicPr>
            <a:picLocks noChangeAspect="1"/>
          </p:cNvPicPr>
          <p:nvPr/>
        </p:nvPicPr>
        <p:blipFill>
          <a:blip r:embed="rId4"/>
          <a:stretch>
            <a:fillRect/>
          </a:stretch>
        </p:blipFill>
        <p:spPr>
          <a:xfrm>
            <a:off x="7923806" y="3786649"/>
            <a:ext cx="3757804" cy="2508887"/>
          </a:xfrm>
          <a:prstGeom prst="rect">
            <a:avLst/>
          </a:prstGeom>
        </p:spPr>
      </p:pic>
      <p:pic>
        <p:nvPicPr>
          <p:cNvPr id="4" name="図 3" descr="https://images.openai.com/static-rsc-4/aNufn_lVZreviCumh1dml2O3VVQmTRCvgveFdNE7g_1u7EDjaGaK22RPW0mgTUvAfpIFmfqYIKlk_wQ5Ga2PyIAmczSrNbKl3jXOXHpNkLSqdVZsEFNTWjc3HM3vDN5o2jwBWw9v9gVVGZqvGZsX1anL4vwxpw1qmJKIk2O13C6x_qQwbDFtSi0qeWqxt-VP?purpose=fullsize">
            <a:extLst>
              <a:ext uri="{FF2B5EF4-FFF2-40B4-BE49-F238E27FC236}">
                <a16:creationId xmlns:a16="http://schemas.microsoft.com/office/drawing/2014/main" id="{552DF566-A400-8A02-8E01-D8E9A4564D06}"/>
              </a:ext>
            </a:extLst>
          </p:cNvPr>
          <p:cNvPicPr>
            <a:picLocks noChangeAspect="1"/>
          </p:cNvPicPr>
          <p:nvPr/>
        </p:nvPicPr>
        <p:blipFill>
          <a:blip r:embed="rId5"/>
          <a:stretch>
            <a:fillRect/>
          </a:stretch>
        </p:blipFill>
        <p:spPr>
          <a:xfrm>
            <a:off x="4879149" y="2154719"/>
            <a:ext cx="2871246" cy="3827393"/>
          </a:xfrm>
          <a:prstGeom prst="rect">
            <a:avLst/>
          </a:prstGeom>
        </p:spPr>
      </p:pic>
      <p:sp>
        <p:nvSpPr>
          <p:cNvPr id="7" name="スライド番号プレースホルダー 6">
            <a:extLst>
              <a:ext uri="{FF2B5EF4-FFF2-40B4-BE49-F238E27FC236}">
                <a16:creationId xmlns:a16="http://schemas.microsoft.com/office/drawing/2014/main" id="{34259CC7-EB5F-8008-6987-AF0AE1CCEB6C}"/>
              </a:ext>
            </a:extLst>
          </p:cNvPr>
          <p:cNvSpPr>
            <a:spLocks noGrp="1"/>
          </p:cNvSpPr>
          <p:nvPr>
            <p:ph type="sldNum" sz="quarter" idx="12"/>
          </p:nvPr>
        </p:nvSpPr>
        <p:spPr/>
        <p:txBody>
          <a:bodyPr/>
          <a:lstStyle/>
          <a:p>
            <a:fld id="{A65A5C87-DF58-40C8-B092-1DE63DB4547E}" type="slidenum">
              <a:rPr lang="en-US" smtClean="0"/>
              <a:t>13</a:t>
            </a:fld>
            <a:endParaRPr lang="en-US" dirty="0"/>
          </a:p>
        </p:txBody>
      </p:sp>
    </p:spTree>
    <p:extLst>
      <p:ext uri="{BB962C8B-B14F-4D97-AF65-F5344CB8AC3E}">
        <p14:creationId xmlns:p14="http://schemas.microsoft.com/office/powerpoint/2010/main" val="1214765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39E5A2-F6FF-8F41-0B3C-287ACD3D385D}"/>
              </a:ext>
            </a:extLst>
          </p:cNvPr>
          <p:cNvSpPr>
            <a:spLocks noGrp="1"/>
          </p:cNvSpPr>
          <p:nvPr>
            <p:ph type="title"/>
          </p:nvPr>
        </p:nvSpPr>
        <p:spPr>
          <a:xfrm>
            <a:off x="868680" y="1709928"/>
            <a:ext cx="3099816" cy="1709928"/>
          </a:xfrm>
        </p:spPr>
        <p:txBody>
          <a:bodyPr anchor="t">
            <a:normAutofit/>
          </a:bodyPr>
          <a:lstStyle/>
          <a:p>
            <a:r>
              <a:rPr lang="ja-JP" altLang="ja-JP" dirty="0"/>
              <a:t>まとめ</a:t>
            </a:r>
            <a:endParaRPr kumimoji="1" lang="ja-JP" altLang="en-US" dirty="0"/>
          </a:p>
        </p:txBody>
      </p:sp>
      <p:sp>
        <p:nvSpPr>
          <p:cNvPr id="3" name="コンテンツ プレースホルダー 2">
            <a:extLst>
              <a:ext uri="{FF2B5EF4-FFF2-40B4-BE49-F238E27FC236}">
                <a16:creationId xmlns:a16="http://schemas.microsoft.com/office/drawing/2014/main" id="{827F7F27-5C84-5CCF-35B9-C0FF24D48E85}"/>
              </a:ext>
            </a:extLst>
          </p:cNvPr>
          <p:cNvSpPr>
            <a:spLocks noGrp="1"/>
          </p:cNvSpPr>
          <p:nvPr>
            <p:ph idx="1"/>
          </p:nvPr>
        </p:nvSpPr>
        <p:spPr>
          <a:xfrm>
            <a:off x="4965192" y="1204856"/>
            <a:ext cx="6729984" cy="4601584"/>
          </a:xfrm>
        </p:spPr>
        <p:txBody>
          <a:bodyPr>
            <a:normAutofit/>
          </a:bodyPr>
          <a:lstStyle/>
          <a:p>
            <a:pPr>
              <a:lnSpc>
                <a:spcPct val="100000"/>
              </a:lnSpc>
              <a:buNone/>
            </a:pPr>
            <a:r>
              <a:rPr lang="ja-JP" altLang="en-US" sz="3200" b="1" dirty="0"/>
              <a:t>日本美術の流れ</a:t>
            </a:r>
            <a:endParaRPr lang="en-US" altLang="ja-JP" sz="3200" b="1" dirty="0"/>
          </a:p>
          <a:p>
            <a:pPr>
              <a:lnSpc>
                <a:spcPct val="100000"/>
              </a:lnSpc>
              <a:buNone/>
            </a:pPr>
            <a:br>
              <a:rPr lang="en-US" altLang="ja-JP" sz="2000" dirty="0"/>
            </a:br>
            <a:r>
              <a:rPr lang="ja-JP" altLang="ja-JP" sz="2000" b="1" dirty="0"/>
              <a:t>「縄文のエネルギー」</a:t>
            </a:r>
            <a:br>
              <a:rPr lang="ja-JP" altLang="ja-JP" sz="2000" dirty="0"/>
            </a:br>
            <a:r>
              <a:rPr lang="ja-JP" altLang="ja-JP" sz="2000" dirty="0"/>
              <a:t>↓</a:t>
            </a:r>
            <a:br>
              <a:rPr lang="ja-JP" altLang="ja-JP" sz="2000" dirty="0"/>
            </a:br>
            <a:r>
              <a:rPr lang="ja-JP" altLang="ja-JP" sz="2000" b="1" dirty="0"/>
              <a:t>「平安の優雅さ」</a:t>
            </a:r>
            <a:br>
              <a:rPr lang="ja-JP" altLang="ja-JP" sz="2000" dirty="0"/>
            </a:br>
            <a:r>
              <a:rPr lang="ja-JP" altLang="ja-JP" sz="2000" dirty="0"/>
              <a:t>↓</a:t>
            </a:r>
            <a:br>
              <a:rPr lang="ja-JP" altLang="ja-JP" sz="2000" dirty="0"/>
            </a:br>
            <a:r>
              <a:rPr lang="ja-JP" altLang="ja-JP" sz="2000" b="1" dirty="0"/>
              <a:t>「鎌倉のリアル」</a:t>
            </a:r>
            <a:br>
              <a:rPr lang="ja-JP" altLang="ja-JP" sz="2000" dirty="0"/>
            </a:br>
            <a:r>
              <a:rPr lang="ja-JP" altLang="ja-JP" sz="2000" dirty="0"/>
              <a:t>↓</a:t>
            </a:r>
            <a:br>
              <a:rPr lang="ja-JP" altLang="ja-JP" sz="2000" dirty="0"/>
            </a:br>
            <a:r>
              <a:rPr lang="ja-JP" altLang="ja-JP" sz="2000" b="1" dirty="0"/>
              <a:t>「禅の静けさ」</a:t>
            </a:r>
            <a:br>
              <a:rPr lang="ja-JP" altLang="ja-JP" sz="2000" dirty="0"/>
            </a:br>
            <a:r>
              <a:rPr lang="ja-JP" altLang="ja-JP" sz="2000" dirty="0"/>
              <a:t>↓</a:t>
            </a:r>
            <a:br>
              <a:rPr lang="ja-JP" altLang="ja-JP" sz="2000" dirty="0"/>
            </a:br>
            <a:r>
              <a:rPr lang="ja-JP" altLang="ja-JP" sz="2000" b="1" dirty="0"/>
              <a:t>「浮世絵の大衆文化」</a:t>
            </a:r>
            <a:br>
              <a:rPr lang="ja-JP" altLang="ja-JP" sz="2000" dirty="0"/>
            </a:br>
            <a:r>
              <a:rPr lang="ja-JP" altLang="ja-JP" sz="2000" dirty="0"/>
              <a:t>↓</a:t>
            </a:r>
            <a:br>
              <a:rPr lang="ja-JP" altLang="ja-JP" sz="2000" dirty="0"/>
            </a:br>
            <a:r>
              <a:rPr lang="ja-JP" altLang="ja-JP" sz="2000" b="1" dirty="0"/>
              <a:t>「現代アートの自由」</a:t>
            </a:r>
            <a:endParaRPr lang="ja-JP" altLang="ja-JP" sz="2000" dirty="0"/>
          </a:p>
          <a:p>
            <a:pPr>
              <a:lnSpc>
                <a:spcPct val="100000"/>
              </a:lnSpc>
            </a:pPr>
            <a:endParaRPr kumimoji="1" lang="ja-JP" altLang="en-US" sz="2000" dirty="0"/>
          </a:p>
        </p:txBody>
      </p:sp>
      <p:sp>
        <p:nvSpPr>
          <p:cNvPr id="8" name="Text Placeholder 3">
            <a:extLst>
              <a:ext uri="{FF2B5EF4-FFF2-40B4-BE49-F238E27FC236}">
                <a16:creationId xmlns:a16="http://schemas.microsoft.com/office/drawing/2014/main" id="{6109CBEB-7B00-5172-C79C-A44075838AC3}"/>
              </a:ext>
            </a:extLst>
          </p:cNvPr>
          <p:cNvSpPr>
            <a:spLocks noGrp="1"/>
          </p:cNvSpPr>
          <p:nvPr>
            <p:ph type="body" sz="half" idx="2"/>
          </p:nvPr>
        </p:nvSpPr>
        <p:spPr>
          <a:xfrm>
            <a:off x="868680" y="3429000"/>
            <a:ext cx="3099816" cy="2066544"/>
          </a:xfrm>
        </p:spPr>
        <p:txBody>
          <a:bodyPr/>
          <a:lstStyle/>
          <a:p>
            <a:endParaRPr lang="en-US" dirty="0"/>
          </a:p>
        </p:txBody>
      </p:sp>
      <p:sp>
        <p:nvSpPr>
          <p:cNvPr id="14" name="Slide Number Placeholder 6">
            <a:extLst>
              <a:ext uri="{FF2B5EF4-FFF2-40B4-BE49-F238E27FC236}">
                <a16:creationId xmlns:a16="http://schemas.microsoft.com/office/drawing/2014/main" id="{1ED2EB71-BFAF-6CCA-7623-8F2451F8D47C}"/>
              </a:ext>
            </a:extLst>
          </p:cNvPr>
          <p:cNvSpPr>
            <a:spLocks noGrp="1"/>
          </p:cNvSpPr>
          <p:nvPr>
            <p:ph type="sldNum" sz="quarter" idx="12"/>
          </p:nvPr>
        </p:nvSpPr>
        <p:spPr>
          <a:xfrm>
            <a:off x="8610600" y="6356350"/>
            <a:ext cx="2743200" cy="365125"/>
          </a:xfrm>
        </p:spPr>
        <p:txBody>
          <a:bodyPr/>
          <a:lstStyle/>
          <a:p>
            <a:pPr>
              <a:spcAft>
                <a:spcPts val="600"/>
              </a:spcAft>
            </a:pPr>
            <a:fld id="{A65A5C87-DF58-40C8-B092-1DE63DB4547E}" type="slidenum">
              <a:rPr lang="en-US" smtClean="0"/>
              <a:pPr>
                <a:spcAft>
                  <a:spcPts val="600"/>
                </a:spcAft>
              </a:pPr>
              <a:t>14</a:t>
            </a:fld>
            <a:endParaRPr lang="en-US"/>
          </a:p>
        </p:txBody>
      </p:sp>
    </p:spTree>
    <p:extLst>
      <p:ext uri="{BB962C8B-B14F-4D97-AF65-F5344CB8AC3E}">
        <p14:creationId xmlns:p14="http://schemas.microsoft.com/office/powerpoint/2010/main" val="4004561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7DEE5-4A16-4435-DFF1-1305628C4AFB}"/>
              </a:ext>
            </a:extLst>
          </p:cNvPr>
          <p:cNvSpPr>
            <a:spLocks noGrp="1"/>
          </p:cNvSpPr>
          <p:nvPr>
            <p:ph type="title"/>
          </p:nvPr>
        </p:nvSpPr>
        <p:spPr/>
        <p:txBody>
          <a:bodyPr/>
          <a:lstStyle/>
          <a:p>
            <a:r>
              <a:rPr lang="ja-JP" altLang="ja-JP" dirty="0"/>
              <a:t>振り返りワーク</a:t>
            </a:r>
            <a:endParaRPr kumimoji="1" lang="ja-JP" altLang="en-US" dirty="0"/>
          </a:p>
        </p:txBody>
      </p:sp>
      <p:sp>
        <p:nvSpPr>
          <p:cNvPr id="3" name="コンテンツ プレースホルダー 2">
            <a:extLst>
              <a:ext uri="{FF2B5EF4-FFF2-40B4-BE49-F238E27FC236}">
                <a16:creationId xmlns:a16="http://schemas.microsoft.com/office/drawing/2014/main" id="{D1EFB99F-FC54-4927-5190-BFDF555E45A4}"/>
              </a:ext>
            </a:extLst>
          </p:cNvPr>
          <p:cNvSpPr>
            <a:spLocks noGrp="1"/>
          </p:cNvSpPr>
          <p:nvPr>
            <p:ph idx="1"/>
          </p:nvPr>
        </p:nvSpPr>
        <p:spPr/>
        <p:txBody>
          <a:bodyPr/>
          <a:lstStyle/>
          <a:p>
            <a:pPr>
              <a:buNone/>
            </a:pPr>
            <a:r>
              <a:rPr lang="ja-JP" altLang="ja-JP" dirty="0"/>
              <a:t>① 一番心に残った作品は？</a:t>
            </a:r>
          </a:p>
          <a:p>
            <a:pPr>
              <a:buNone/>
            </a:pPr>
            <a:r>
              <a:rPr lang="ja-JP" altLang="ja-JP" dirty="0"/>
              <a:t>② なぜ気になった？</a:t>
            </a:r>
          </a:p>
          <a:p>
            <a:pPr>
              <a:buNone/>
            </a:pPr>
            <a:r>
              <a:rPr lang="ja-JP" altLang="ja-JP" dirty="0"/>
              <a:t>③ 自分ならどの時代のアーティストになりたい？</a:t>
            </a:r>
            <a:endParaRPr lang="en-US" altLang="ja-JP" dirty="0"/>
          </a:p>
          <a:p>
            <a:pPr>
              <a:buNone/>
            </a:pPr>
            <a:r>
              <a:rPr lang="ja-JP" altLang="en-US" dirty="0"/>
              <a:t>④</a:t>
            </a:r>
            <a:r>
              <a:rPr lang="ja-JP" altLang="ja-JP" dirty="0"/>
              <a:t>「あなたはどの時代の美しさに共感する？」</a:t>
            </a:r>
          </a:p>
          <a:p>
            <a:endParaRPr kumimoji="1" lang="ja-JP" altLang="en-US" dirty="0"/>
          </a:p>
        </p:txBody>
      </p:sp>
      <p:sp>
        <p:nvSpPr>
          <p:cNvPr id="4" name="スライド番号プレースホルダー 3">
            <a:extLst>
              <a:ext uri="{FF2B5EF4-FFF2-40B4-BE49-F238E27FC236}">
                <a16:creationId xmlns:a16="http://schemas.microsoft.com/office/drawing/2014/main" id="{BF5E1EE0-AEC7-F3DF-1E03-F68341AF519B}"/>
              </a:ext>
            </a:extLst>
          </p:cNvPr>
          <p:cNvSpPr>
            <a:spLocks noGrp="1"/>
          </p:cNvSpPr>
          <p:nvPr>
            <p:ph type="sldNum" sz="quarter" idx="12"/>
          </p:nvPr>
        </p:nvSpPr>
        <p:spPr/>
        <p:txBody>
          <a:bodyPr/>
          <a:lstStyle/>
          <a:p>
            <a:fld id="{A65A5C87-DF58-40C8-B092-1DE63DB4547E}" type="slidenum">
              <a:rPr lang="en-US" smtClean="0"/>
              <a:t>15</a:t>
            </a:fld>
            <a:endParaRPr lang="en-US" dirty="0"/>
          </a:p>
        </p:txBody>
      </p:sp>
    </p:spTree>
    <p:extLst>
      <p:ext uri="{BB962C8B-B14F-4D97-AF65-F5344CB8AC3E}">
        <p14:creationId xmlns:p14="http://schemas.microsoft.com/office/powerpoint/2010/main" val="418649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AB3024-0373-0B01-B3EE-D023FA34DE35}"/>
              </a:ext>
            </a:extLst>
          </p:cNvPr>
          <p:cNvSpPr>
            <a:spLocks noGrp="1"/>
          </p:cNvSpPr>
          <p:nvPr>
            <p:ph type="title"/>
          </p:nvPr>
        </p:nvSpPr>
        <p:spPr/>
        <p:txBody>
          <a:bodyPr>
            <a:normAutofit/>
          </a:bodyPr>
          <a:lstStyle/>
          <a:p>
            <a:r>
              <a:rPr kumimoji="1" lang="ja-JP" altLang="en-US" dirty="0"/>
              <a:t>今日の授業で分かること</a:t>
            </a:r>
          </a:p>
        </p:txBody>
      </p:sp>
      <p:sp>
        <p:nvSpPr>
          <p:cNvPr id="3" name="コンテンツ プレースホルダー 2">
            <a:extLst>
              <a:ext uri="{FF2B5EF4-FFF2-40B4-BE49-F238E27FC236}">
                <a16:creationId xmlns:a16="http://schemas.microsoft.com/office/drawing/2014/main" id="{5A0B5DDB-9FEE-BA66-B0D4-88C8E81A9B16}"/>
              </a:ext>
            </a:extLst>
          </p:cNvPr>
          <p:cNvSpPr>
            <a:spLocks noGrp="1"/>
          </p:cNvSpPr>
          <p:nvPr>
            <p:ph idx="1"/>
          </p:nvPr>
        </p:nvSpPr>
        <p:spPr/>
        <p:txBody>
          <a:bodyPr/>
          <a:lstStyle/>
          <a:p>
            <a:r>
              <a:rPr lang="ja-JP" altLang="ja-JP" dirty="0"/>
              <a:t> 日本美術の流れ</a:t>
            </a:r>
            <a:endParaRPr lang="en-US" altLang="ja-JP" dirty="0"/>
          </a:p>
          <a:p>
            <a:r>
              <a:rPr lang="ja-JP" altLang="ja-JP" dirty="0"/>
              <a:t> 時代ごとの特徴</a:t>
            </a:r>
          </a:p>
          <a:p>
            <a:r>
              <a:rPr lang="ja-JP" altLang="ja-JP" dirty="0"/>
              <a:t>日本人は何を美しいと思ってきたのか</a:t>
            </a:r>
          </a:p>
          <a:p>
            <a:endParaRPr kumimoji="1" lang="ja-JP" altLang="en-US" dirty="0"/>
          </a:p>
        </p:txBody>
      </p:sp>
      <p:sp>
        <p:nvSpPr>
          <p:cNvPr id="4" name="スライド番号プレースホルダー 3">
            <a:extLst>
              <a:ext uri="{FF2B5EF4-FFF2-40B4-BE49-F238E27FC236}">
                <a16:creationId xmlns:a16="http://schemas.microsoft.com/office/drawing/2014/main" id="{11F54F52-6654-BF54-8DBB-D093E81D74E5}"/>
              </a:ext>
            </a:extLst>
          </p:cNvPr>
          <p:cNvSpPr>
            <a:spLocks noGrp="1"/>
          </p:cNvSpPr>
          <p:nvPr>
            <p:ph type="sldNum" sz="quarter" idx="12"/>
          </p:nvPr>
        </p:nvSpPr>
        <p:spPr/>
        <p:txBody>
          <a:bodyPr/>
          <a:lstStyle/>
          <a:p>
            <a:fld id="{A65A5C87-DF58-40C8-B092-1DE63DB4547E}" type="slidenum">
              <a:rPr lang="en-US" smtClean="0"/>
              <a:t>2</a:t>
            </a:fld>
            <a:endParaRPr lang="en-US" dirty="0"/>
          </a:p>
        </p:txBody>
      </p:sp>
    </p:spTree>
    <p:extLst>
      <p:ext uri="{BB962C8B-B14F-4D97-AF65-F5344CB8AC3E}">
        <p14:creationId xmlns:p14="http://schemas.microsoft.com/office/powerpoint/2010/main" val="242901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7A135C-D797-2D57-F344-FA38D23019E6}"/>
              </a:ext>
            </a:extLst>
          </p:cNvPr>
          <p:cNvSpPr>
            <a:spLocks noGrp="1"/>
          </p:cNvSpPr>
          <p:nvPr>
            <p:ph type="title"/>
          </p:nvPr>
        </p:nvSpPr>
        <p:spPr/>
        <p:txBody>
          <a:bodyPr>
            <a:normAutofit/>
          </a:bodyPr>
          <a:lstStyle/>
          <a:p>
            <a:r>
              <a:rPr kumimoji="1" lang="ja-JP" altLang="en-US" dirty="0"/>
              <a:t>日本美術を一言でいうと？</a:t>
            </a:r>
          </a:p>
        </p:txBody>
      </p:sp>
      <p:sp>
        <p:nvSpPr>
          <p:cNvPr id="3" name="コンテンツ プレースホルダー 2">
            <a:extLst>
              <a:ext uri="{FF2B5EF4-FFF2-40B4-BE49-F238E27FC236}">
                <a16:creationId xmlns:a16="http://schemas.microsoft.com/office/drawing/2014/main" id="{EED79A8B-F723-D5EC-BEE0-9F9D0EE761D5}"/>
              </a:ext>
            </a:extLst>
          </p:cNvPr>
          <p:cNvSpPr>
            <a:spLocks noGrp="1"/>
          </p:cNvSpPr>
          <p:nvPr>
            <p:ph idx="1"/>
          </p:nvPr>
        </p:nvSpPr>
        <p:spPr/>
        <p:txBody>
          <a:bodyPr/>
          <a:lstStyle/>
          <a:p>
            <a:r>
              <a:rPr lang="ja-JP" altLang="en-US" dirty="0"/>
              <a:t>外国の文化を取り入れながら日本らしく変化させてきた歴史</a:t>
            </a:r>
            <a:endParaRPr kumimoji="1" lang="en-US" altLang="ja-JP" dirty="0"/>
          </a:p>
        </p:txBody>
      </p:sp>
      <p:sp>
        <p:nvSpPr>
          <p:cNvPr id="7" name="スライド番号プレースホルダー 6">
            <a:extLst>
              <a:ext uri="{FF2B5EF4-FFF2-40B4-BE49-F238E27FC236}">
                <a16:creationId xmlns:a16="http://schemas.microsoft.com/office/drawing/2014/main" id="{D1788139-3B64-5103-5137-8D4F24F46600}"/>
              </a:ext>
            </a:extLst>
          </p:cNvPr>
          <p:cNvSpPr>
            <a:spLocks noGrp="1"/>
          </p:cNvSpPr>
          <p:nvPr>
            <p:ph type="sldNum" sz="quarter" idx="12"/>
          </p:nvPr>
        </p:nvSpPr>
        <p:spPr/>
        <p:txBody>
          <a:bodyPr/>
          <a:lstStyle/>
          <a:p>
            <a:fld id="{A65A5C87-DF58-40C8-B092-1DE63DB4547E}" type="slidenum">
              <a:rPr lang="en-US" smtClean="0"/>
              <a:t>3</a:t>
            </a:fld>
            <a:endParaRPr lang="en-US" dirty="0"/>
          </a:p>
        </p:txBody>
      </p:sp>
    </p:spTree>
    <p:extLst>
      <p:ext uri="{BB962C8B-B14F-4D97-AF65-F5344CB8AC3E}">
        <p14:creationId xmlns:p14="http://schemas.microsoft.com/office/powerpoint/2010/main" val="1896662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9A7ABA-C995-5947-993B-3AAF480BBDA3}"/>
              </a:ext>
            </a:extLst>
          </p:cNvPr>
          <p:cNvSpPr>
            <a:spLocks noGrp="1"/>
          </p:cNvSpPr>
          <p:nvPr>
            <p:ph type="title"/>
          </p:nvPr>
        </p:nvSpPr>
        <p:spPr/>
        <p:txBody>
          <a:bodyPr>
            <a:normAutofit fontScale="90000"/>
          </a:bodyPr>
          <a:lstStyle/>
          <a:p>
            <a:r>
              <a:rPr lang="ja-JP" altLang="en-US" dirty="0"/>
              <a:t>縄文時代</a:t>
            </a:r>
            <a:r>
              <a:rPr lang="zh-TW" altLang="en-US" dirty="0"/>
              <a:t>約</a:t>
            </a:r>
            <a:r>
              <a:rPr lang="ja-JP" altLang="en-US" dirty="0"/>
              <a:t>　</a:t>
            </a:r>
            <a:r>
              <a:rPr lang="en-US" altLang="zh-TW" dirty="0"/>
              <a:t>1</a:t>
            </a:r>
            <a:r>
              <a:rPr lang="zh-TW" altLang="en-US" dirty="0"/>
              <a:t>万</a:t>
            </a:r>
            <a:r>
              <a:rPr lang="en-US" altLang="zh-TW" dirty="0"/>
              <a:t>3000</a:t>
            </a:r>
            <a:r>
              <a:rPr lang="zh-TW" altLang="en-US" dirty="0"/>
              <a:t>年前～</a:t>
            </a:r>
            <a:br>
              <a:rPr lang="zh-TW" altLang="en-US" dirty="0"/>
            </a:br>
            <a:r>
              <a:rPr lang="ja-JP" altLang="en-US" dirty="0"/>
              <a:t>　</a:t>
            </a:r>
            <a:endParaRPr kumimoji="1" lang="ja-JP" altLang="en-US" dirty="0"/>
          </a:p>
        </p:txBody>
      </p:sp>
      <p:sp>
        <p:nvSpPr>
          <p:cNvPr id="3" name="コンテンツ プレースホルダー 2">
            <a:extLst>
              <a:ext uri="{FF2B5EF4-FFF2-40B4-BE49-F238E27FC236}">
                <a16:creationId xmlns:a16="http://schemas.microsoft.com/office/drawing/2014/main" id="{9EF0C8D3-4AAA-246D-2C93-D0C7FF4D1E74}"/>
              </a:ext>
            </a:extLst>
          </p:cNvPr>
          <p:cNvSpPr>
            <a:spLocks noGrp="1"/>
          </p:cNvSpPr>
          <p:nvPr>
            <p:ph idx="1"/>
          </p:nvPr>
        </p:nvSpPr>
        <p:spPr/>
        <p:txBody>
          <a:bodyPr>
            <a:normAutofit fontScale="92500" lnSpcReduction="10000"/>
          </a:bodyPr>
          <a:lstStyle/>
          <a:p>
            <a:pPr>
              <a:buNone/>
            </a:pPr>
            <a:r>
              <a:rPr lang="ja-JP" altLang="ja-JP" dirty="0"/>
              <a:t>特徴</a:t>
            </a:r>
          </a:p>
          <a:p>
            <a:r>
              <a:rPr lang="ja-JP" altLang="ja-JP" dirty="0"/>
              <a:t>縄目模様 </a:t>
            </a:r>
          </a:p>
          <a:p>
            <a:r>
              <a:rPr lang="ja-JP" altLang="ja-JP" dirty="0"/>
              <a:t>力強いデザイン </a:t>
            </a:r>
          </a:p>
          <a:p>
            <a:r>
              <a:rPr lang="ja-JP" altLang="ja-JP" dirty="0"/>
              <a:t>祈りや願い </a:t>
            </a:r>
            <a:br>
              <a:rPr lang="en-US" altLang="ja-JP" dirty="0"/>
            </a:br>
            <a:endParaRPr lang="ja-JP" altLang="ja-JP" dirty="0"/>
          </a:p>
          <a:p>
            <a:pPr>
              <a:buNone/>
            </a:pPr>
            <a:r>
              <a:rPr lang="ja-JP" altLang="ja-JP" dirty="0"/>
              <a:t>問い</a:t>
            </a:r>
            <a:r>
              <a:rPr lang="ja-JP" altLang="en-US" dirty="0"/>
              <a:t>？</a:t>
            </a:r>
            <a:endParaRPr lang="ja-JP" altLang="ja-JP" dirty="0"/>
          </a:p>
          <a:p>
            <a:pPr>
              <a:buNone/>
            </a:pPr>
            <a:r>
              <a:rPr lang="ja-JP" altLang="ja-JP" dirty="0"/>
              <a:t>「なぜこんな複雑な模様を作ったのだろう？」</a:t>
            </a:r>
          </a:p>
          <a:p>
            <a:endParaRPr kumimoji="1" lang="ja-JP" altLang="en-US" dirty="0"/>
          </a:p>
        </p:txBody>
      </p:sp>
      <p:pic>
        <p:nvPicPr>
          <p:cNvPr id="6" name="図 5" descr="https://images.openai.com/static-rsc-4/d3kyWg3oPU4CsRhI-1j6iwi192ntsJX9Ls-MVQD-aKsVMODDin9qgj8rYn1n0kifbzf_DqKUP8be4kiJCzbKER067QpRhvaaHCVBBClxJejyyjhkgfp7s_N5jDuDI7n9JYczlfnbOt3IJ-_crrXGEqQYMfG4ekNbQZV6DreYPJyA2A3UCpfy6FqcvqygpKsC?purpose=fullsize">
            <a:extLst>
              <a:ext uri="{FF2B5EF4-FFF2-40B4-BE49-F238E27FC236}">
                <a16:creationId xmlns:a16="http://schemas.microsoft.com/office/drawing/2014/main" id="{244FDF33-5A41-2666-0569-A64ECA74FA5D}"/>
              </a:ext>
            </a:extLst>
          </p:cNvPr>
          <p:cNvPicPr>
            <a:picLocks noChangeAspect="1"/>
          </p:cNvPicPr>
          <p:nvPr/>
        </p:nvPicPr>
        <p:blipFill>
          <a:blip r:embed="rId3"/>
          <a:stretch>
            <a:fillRect/>
          </a:stretch>
        </p:blipFill>
        <p:spPr>
          <a:xfrm>
            <a:off x="4787153" y="1817084"/>
            <a:ext cx="3162441" cy="3469762"/>
          </a:xfrm>
          <a:prstGeom prst="rect">
            <a:avLst/>
          </a:prstGeom>
        </p:spPr>
      </p:pic>
      <p:pic>
        <p:nvPicPr>
          <p:cNvPr id="5" name="図 4" descr="https://images.openai.com/static-rsc-4/EXF9Ri45DZEjOJznRdQDWfL6BXLGg4ITsPtZ3bSSh2vxQlfOE43_ahN6F8XgH-3LOZLtpB-zOvItLjD-O100OugplmbH4XV4fzxgpt1UA6VS634UZ_L1es76wyItzqyMKffwTUNJigOlWa-cOVeTBCuQfC5L7tSZAo-58qS9eqKL1b_7-zDLNNy1rSKHAoHm?purpose=fullsize">
            <a:extLst>
              <a:ext uri="{FF2B5EF4-FFF2-40B4-BE49-F238E27FC236}">
                <a16:creationId xmlns:a16="http://schemas.microsoft.com/office/drawing/2014/main" id="{E54B4D39-16B9-4161-981A-5BA0F86EEF45}"/>
              </a:ext>
            </a:extLst>
          </p:cNvPr>
          <p:cNvPicPr>
            <a:picLocks noChangeAspect="1"/>
          </p:cNvPicPr>
          <p:nvPr/>
        </p:nvPicPr>
        <p:blipFill>
          <a:blip r:embed="rId4"/>
          <a:stretch>
            <a:fillRect/>
          </a:stretch>
        </p:blipFill>
        <p:spPr>
          <a:xfrm>
            <a:off x="8252556" y="3681835"/>
            <a:ext cx="3715077" cy="2473622"/>
          </a:xfrm>
          <a:prstGeom prst="rect">
            <a:avLst/>
          </a:prstGeom>
        </p:spPr>
      </p:pic>
      <p:pic>
        <p:nvPicPr>
          <p:cNvPr id="4" name="図 3" descr="https://images.openai.com/static-rsc-4/TQNyqNbvBPR5CLrstlkF3H7HdzpxGYDV_S9N-7276qiG1sOfXjGU654cbaTvQAjz0RwVmy9kH25GIdeQh5OLm6Gl0G6da0GOVIKA3BEmd6aTPmqaDztbdqSYCuCBPWQ7UaPOfDlcxZuhFa05_JmpW_SM36ndXaIJZYX8CwS-MRs4fj_EliTsc6ByfF3A9kkk?purpose=fullsize">
            <a:extLst>
              <a:ext uri="{FF2B5EF4-FFF2-40B4-BE49-F238E27FC236}">
                <a16:creationId xmlns:a16="http://schemas.microsoft.com/office/drawing/2014/main" id="{0E97199F-D8A0-D026-1F57-7DA513DBD914}"/>
              </a:ext>
            </a:extLst>
          </p:cNvPr>
          <p:cNvPicPr>
            <a:picLocks noChangeAspect="1"/>
          </p:cNvPicPr>
          <p:nvPr/>
        </p:nvPicPr>
        <p:blipFill>
          <a:blip r:embed="rId5"/>
          <a:stretch>
            <a:fillRect/>
          </a:stretch>
        </p:blipFill>
        <p:spPr>
          <a:xfrm>
            <a:off x="8252556" y="537804"/>
            <a:ext cx="2255133" cy="2891196"/>
          </a:xfrm>
          <a:prstGeom prst="rect">
            <a:avLst/>
          </a:prstGeom>
        </p:spPr>
      </p:pic>
      <p:sp>
        <p:nvSpPr>
          <p:cNvPr id="7" name="スライド番号プレースホルダー 6">
            <a:extLst>
              <a:ext uri="{FF2B5EF4-FFF2-40B4-BE49-F238E27FC236}">
                <a16:creationId xmlns:a16="http://schemas.microsoft.com/office/drawing/2014/main" id="{CA953698-5EDB-C2CF-299C-69A2A286EFD9}"/>
              </a:ext>
            </a:extLst>
          </p:cNvPr>
          <p:cNvSpPr>
            <a:spLocks noGrp="1"/>
          </p:cNvSpPr>
          <p:nvPr>
            <p:ph type="sldNum" sz="quarter" idx="12"/>
          </p:nvPr>
        </p:nvSpPr>
        <p:spPr/>
        <p:txBody>
          <a:bodyPr/>
          <a:lstStyle/>
          <a:p>
            <a:fld id="{A65A5C87-DF58-40C8-B092-1DE63DB4547E}" type="slidenum">
              <a:rPr lang="en-US" smtClean="0"/>
              <a:t>4</a:t>
            </a:fld>
            <a:endParaRPr lang="en-US" dirty="0"/>
          </a:p>
        </p:txBody>
      </p:sp>
    </p:spTree>
    <p:extLst>
      <p:ext uri="{BB962C8B-B14F-4D97-AF65-F5344CB8AC3E}">
        <p14:creationId xmlns:p14="http://schemas.microsoft.com/office/powerpoint/2010/main" val="353739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0D45FB-286A-B047-F591-3466BE1A76AA}"/>
              </a:ext>
            </a:extLst>
          </p:cNvPr>
          <p:cNvSpPr>
            <a:spLocks noGrp="1"/>
          </p:cNvSpPr>
          <p:nvPr>
            <p:ph type="title"/>
          </p:nvPr>
        </p:nvSpPr>
        <p:spPr/>
        <p:txBody>
          <a:bodyPr/>
          <a:lstStyle/>
          <a:p>
            <a:r>
              <a:rPr lang="ja-JP" altLang="ja-JP" dirty="0"/>
              <a:t>弥生時代</a:t>
            </a:r>
            <a:endParaRPr kumimoji="1" lang="ja-JP" altLang="en-US" dirty="0"/>
          </a:p>
        </p:txBody>
      </p:sp>
      <p:sp>
        <p:nvSpPr>
          <p:cNvPr id="3" name="コンテンツ プレースホルダー 2">
            <a:extLst>
              <a:ext uri="{FF2B5EF4-FFF2-40B4-BE49-F238E27FC236}">
                <a16:creationId xmlns:a16="http://schemas.microsoft.com/office/drawing/2014/main" id="{D6FB8CB1-9920-9B7B-C079-D5A70BDCDDAA}"/>
              </a:ext>
            </a:extLst>
          </p:cNvPr>
          <p:cNvSpPr>
            <a:spLocks noGrp="1"/>
          </p:cNvSpPr>
          <p:nvPr>
            <p:ph idx="1"/>
          </p:nvPr>
        </p:nvSpPr>
        <p:spPr>
          <a:xfrm>
            <a:off x="758304" y="2199729"/>
            <a:ext cx="4266884" cy="3694176"/>
          </a:xfrm>
        </p:spPr>
        <p:txBody>
          <a:bodyPr/>
          <a:lstStyle/>
          <a:p>
            <a:pPr>
              <a:buNone/>
            </a:pPr>
            <a:endParaRPr lang="ja-JP" altLang="ja-JP" dirty="0"/>
          </a:p>
          <a:p>
            <a:pPr>
              <a:buNone/>
            </a:pPr>
            <a:r>
              <a:rPr lang="ja-JP" altLang="ja-JP" dirty="0"/>
              <a:t>特徴</a:t>
            </a:r>
          </a:p>
          <a:p>
            <a:r>
              <a:rPr lang="ja-JP" altLang="ja-JP" dirty="0"/>
              <a:t>シンプル </a:t>
            </a:r>
          </a:p>
          <a:p>
            <a:r>
              <a:rPr lang="ja-JP" altLang="ja-JP" dirty="0"/>
              <a:t>実用性重視 </a:t>
            </a:r>
            <a:br>
              <a:rPr lang="en-US" altLang="ja-JP" dirty="0"/>
            </a:br>
            <a:endParaRPr lang="ja-JP" altLang="ja-JP" dirty="0"/>
          </a:p>
          <a:p>
            <a:pPr>
              <a:buNone/>
            </a:pPr>
            <a:r>
              <a:rPr lang="ja-JP" altLang="en-US" dirty="0"/>
              <a:t>？</a:t>
            </a:r>
            <a:r>
              <a:rPr lang="ja-JP" altLang="ja-JP" dirty="0"/>
              <a:t>縄文との違いを考える</a:t>
            </a:r>
          </a:p>
          <a:p>
            <a:endParaRPr kumimoji="1" lang="ja-JP" altLang="en-US" dirty="0"/>
          </a:p>
        </p:txBody>
      </p:sp>
      <p:pic>
        <p:nvPicPr>
          <p:cNvPr id="6" name="図 5" descr="https://images.openai.com/static-rsc-4/e_WIFBNmQzDMW6Ms8_laHdpaJ_ShY-ZXTP3L9AOUgmXkE2mjdR90tqViAGY7C4WF3GzmxU9S5F0iNpbJ88cN5DvYgr49HNBYXbyzaOrQ2QdvaA7fZzkmq28GRlcduwy2l6FnEalRhpw6kcfnKEgCOtKmMvEsDhlvzg-scdKDRkdpAzz9JSa8ggSXtMA3p9oc?purpose=fullsize">
            <a:extLst>
              <a:ext uri="{FF2B5EF4-FFF2-40B4-BE49-F238E27FC236}">
                <a16:creationId xmlns:a16="http://schemas.microsoft.com/office/drawing/2014/main" id="{052F6278-B9CA-2035-D4FC-989045BF7FD6}"/>
              </a:ext>
            </a:extLst>
          </p:cNvPr>
          <p:cNvPicPr>
            <a:picLocks noChangeAspect="1"/>
          </p:cNvPicPr>
          <p:nvPr/>
        </p:nvPicPr>
        <p:blipFill>
          <a:blip r:embed="rId3"/>
          <a:stretch>
            <a:fillRect/>
          </a:stretch>
        </p:blipFill>
        <p:spPr>
          <a:xfrm>
            <a:off x="8386342" y="3262006"/>
            <a:ext cx="3047354" cy="3047354"/>
          </a:xfrm>
          <a:prstGeom prst="rect">
            <a:avLst/>
          </a:prstGeom>
        </p:spPr>
      </p:pic>
      <p:pic>
        <p:nvPicPr>
          <p:cNvPr id="5" name="図 4" descr="https://images.openai.com/static-rsc-4/HpFg8tgsOfw_vCYChQhlHcc6ltVpVs2Vhw0TMGYqlAUwwcHpDi1pSjI4qf-5c9WeUlozOs-clDnu2LDj4AimjpNEtwviVuBnXexTSwtNkx7jUmneca2b3roTLmDXmvlHD9zaWCFvK39RrzBnAobSKtLu1kQJuBwD3h1q7TfvgvTk3iqc2MRsoWurLViLptZa?purpose=fullsize">
            <a:extLst>
              <a:ext uri="{FF2B5EF4-FFF2-40B4-BE49-F238E27FC236}">
                <a16:creationId xmlns:a16="http://schemas.microsoft.com/office/drawing/2014/main" id="{1954306E-7666-F25F-4A4E-D74BA338456D}"/>
              </a:ext>
            </a:extLst>
          </p:cNvPr>
          <p:cNvPicPr>
            <a:picLocks noChangeAspect="1"/>
          </p:cNvPicPr>
          <p:nvPr/>
        </p:nvPicPr>
        <p:blipFill>
          <a:blip r:embed="rId4"/>
          <a:stretch>
            <a:fillRect/>
          </a:stretch>
        </p:blipFill>
        <p:spPr>
          <a:xfrm>
            <a:off x="5182088" y="3262006"/>
            <a:ext cx="3047354" cy="3047354"/>
          </a:xfrm>
          <a:prstGeom prst="rect">
            <a:avLst/>
          </a:prstGeom>
        </p:spPr>
      </p:pic>
      <p:pic>
        <p:nvPicPr>
          <p:cNvPr id="4" name="図 3" descr="https://images.openai.com/static-rsc-4/bCOim5oVduqqmgcQ3xbeDYMrZkxeIBvA7lxfGYFwisfDC20KMa8odp26UTXcyl_LjjVSSvv1t1-_3Pb-zxj7DilAOQhr6SXTxrosvQ8Sm8-1k8uJvG8HRI60QfPqgP5vPqCsHh8Hm4Ku0gsemmiKHUzkbQblN5y7j9DEy42dPYspmNJHBXyy6Y5a45j5XIUF?purpose=fullsize">
            <a:extLst>
              <a:ext uri="{FF2B5EF4-FFF2-40B4-BE49-F238E27FC236}">
                <a16:creationId xmlns:a16="http://schemas.microsoft.com/office/drawing/2014/main" id="{BCB5299F-1F2B-B3B9-3E27-ED9D38CB22D4}"/>
              </a:ext>
            </a:extLst>
          </p:cNvPr>
          <p:cNvPicPr>
            <a:picLocks noChangeAspect="1"/>
          </p:cNvPicPr>
          <p:nvPr/>
        </p:nvPicPr>
        <p:blipFill>
          <a:blip r:embed="rId5"/>
          <a:stretch>
            <a:fillRect/>
          </a:stretch>
        </p:blipFill>
        <p:spPr>
          <a:xfrm>
            <a:off x="7894255" y="815219"/>
            <a:ext cx="3464441" cy="2309627"/>
          </a:xfrm>
          <a:prstGeom prst="rect">
            <a:avLst/>
          </a:prstGeom>
        </p:spPr>
      </p:pic>
      <p:sp>
        <p:nvSpPr>
          <p:cNvPr id="7" name="スライド番号プレースホルダー 6">
            <a:extLst>
              <a:ext uri="{FF2B5EF4-FFF2-40B4-BE49-F238E27FC236}">
                <a16:creationId xmlns:a16="http://schemas.microsoft.com/office/drawing/2014/main" id="{B2E87919-551D-6656-1B6A-41465AAFA13A}"/>
              </a:ext>
            </a:extLst>
          </p:cNvPr>
          <p:cNvSpPr>
            <a:spLocks noGrp="1"/>
          </p:cNvSpPr>
          <p:nvPr>
            <p:ph type="sldNum" sz="quarter" idx="12"/>
          </p:nvPr>
        </p:nvSpPr>
        <p:spPr/>
        <p:txBody>
          <a:bodyPr/>
          <a:lstStyle/>
          <a:p>
            <a:fld id="{A65A5C87-DF58-40C8-B092-1DE63DB4547E}" type="slidenum">
              <a:rPr lang="en-US" smtClean="0"/>
              <a:t>5</a:t>
            </a:fld>
            <a:endParaRPr lang="en-US" dirty="0"/>
          </a:p>
        </p:txBody>
      </p:sp>
    </p:spTree>
    <p:extLst>
      <p:ext uri="{BB962C8B-B14F-4D97-AF65-F5344CB8AC3E}">
        <p14:creationId xmlns:p14="http://schemas.microsoft.com/office/powerpoint/2010/main" val="541692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1D8A96-A921-69CA-9F39-0E8DDC6F9A1B}"/>
              </a:ext>
            </a:extLst>
          </p:cNvPr>
          <p:cNvSpPr>
            <a:spLocks noGrp="1"/>
          </p:cNvSpPr>
          <p:nvPr>
            <p:ph type="title"/>
          </p:nvPr>
        </p:nvSpPr>
        <p:spPr/>
        <p:txBody>
          <a:bodyPr/>
          <a:lstStyle/>
          <a:p>
            <a:r>
              <a:rPr lang="ja-JP" altLang="ja-JP" dirty="0"/>
              <a:t>飛鳥・奈良時代</a:t>
            </a:r>
            <a:endParaRPr kumimoji="1" lang="ja-JP" altLang="en-US" dirty="0"/>
          </a:p>
        </p:txBody>
      </p:sp>
      <p:sp>
        <p:nvSpPr>
          <p:cNvPr id="3" name="コンテンツ プレースホルダー 2">
            <a:extLst>
              <a:ext uri="{FF2B5EF4-FFF2-40B4-BE49-F238E27FC236}">
                <a16:creationId xmlns:a16="http://schemas.microsoft.com/office/drawing/2014/main" id="{2E8E99B0-6285-04C0-4048-A7AD7A12DD20}"/>
              </a:ext>
            </a:extLst>
          </p:cNvPr>
          <p:cNvSpPr>
            <a:spLocks noGrp="1"/>
          </p:cNvSpPr>
          <p:nvPr>
            <p:ph idx="1"/>
          </p:nvPr>
        </p:nvSpPr>
        <p:spPr>
          <a:xfrm>
            <a:off x="1044393" y="2478024"/>
            <a:ext cx="10168128" cy="3694176"/>
          </a:xfrm>
        </p:spPr>
        <p:txBody>
          <a:bodyPr/>
          <a:lstStyle/>
          <a:p>
            <a:pPr>
              <a:buNone/>
            </a:pPr>
            <a:r>
              <a:rPr lang="ja-JP" altLang="ja-JP" dirty="0"/>
              <a:t>仏教伝来</a:t>
            </a:r>
          </a:p>
          <a:p>
            <a:pPr>
              <a:buNone/>
            </a:pPr>
            <a:endParaRPr lang="ja-JP" altLang="ja-JP" dirty="0"/>
          </a:p>
          <a:p>
            <a:pPr>
              <a:buNone/>
            </a:pPr>
            <a:r>
              <a:rPr lang="ja-JP" altLang="ja-JP" dirty="0"/>
              <a:t>特徴</a:t>
            </a:r>
          </a:p>
          <a:p>
            <a:r>
              <a:rPr lang="ja-JP" altLang="ja-JP" dirty="0"/>
              <a:t>仏像 </a:t>
            </a:r>
          </a:p>
          <a:p>
            <a:r>
              <a:rPr lang="ja-JP" altLang="ja-JP" dirty="0"/>
              <a:t>寺院建築 </a:t>
            </a:r>
          </a:p>
          <a:p>
            <a:r>
              <a:rPr lang="ja-JP" altLang="ja-JP" dirty="0"/>
              <a:t>中国文化の影響</a:t>
            </a:r>
          </a:p>
          <a:p>
            <a:endParaRPr kumimoji="1" lang="ja-JP" altLang="en-US" dirty="0"/>
          </a:p>
        </p:txBody>
      </p:sp>
      <p:pic>
        <p:nvPicPr>
          <p:cNvPr id="6" name="図 5" descr="https://images.openai.com/static-rsc-4/1JClQdd6alvioumLwJ4O4fzMy85di2Zdw2uv-f5bpO9VbXLSAUKReWZ9OJQDsWVSGHVlk1PZzbX5x-ab_kiVhqwRV99PlbL_B3zchU-m8oCkzHDrUw8gBsFXYczW_mFdlbK4Nud-gIQFuLsbbqkv3kzfoD-2Qkyodf2c-AlJePlUcn7Z_JVNphXJVyPqBAe1?purpose=fullsize">
            <a:extLst>
              <a:ext uri="{FF2B5EF4-FFF2-40B4-BE49-F238E27FC236}">
                <a16:creationId xmlns:a16="http://schemas.microsoft.com/office/drawing/2014/main" id="{67C6B087-5B69-C034-0460-FD1BF50C305C}"/>
              </a:ext>
            </a:extLst>
          </p:cNvPr>
          <p:cNvPicPr>
            <a:picLocks noChangeAspect="1"/>
          </p:cNvPicPr>
          <p:nvPr/>
        </p:nvPicPr>
        <p:blipFill>
          <a:blip r:embed="rId3"/>
          <a:stretch>
            <a:fillRect/>
          </a:stretch>
        </p:blipFill>
        <p:spPr>
          <a:xfrm>
            <a:off x="7312093" y="3581989"/>
            <a:ext cx="4097457" cy="2727370"/>
          </a:xfrm>
          <a:prstGeom prst="rect">
            <a:avLst/>
          </a:prstGeom>
        </p:spPr>
      </p:pic>
      <p:pic>
        <p:nvPicPr>
          <p:cNvPr id="4" name="図 3" descr="https://images.openai.com/static-rsc-4/DEaIjp3rlzEykEADlWQIwJjTjEn3XknS-gtFEd6zfwdxwDqRDvrX4ImDgHhtiDJJDdQsbp6p0jH-duzNIQWuLVcLS-XG2Y2nUwXduJAk2NeNOPiy9k1WdxKYbYIVUogm4JxD9_Vmsx54mtkkPbU_JAKO0sWS3K62rviUV3W16odk59o5p2duXS6rGEByetkb?purpose=fullsize">
            <a:extLst>
              <a:ext uri="{FF2B5EF4-FFF2-40B4-BE49-F238E27FC236}">
                <a16:creationId xmlns:a16="http://schemas.microsoft.com/office/drawing/2014/main" id="{BEF1D676-DAD7-B392-966A-56BF008AC62F}"/>
              </a:ext>
            </a:extLst>
          </p:cNvPr>
          <p:cNvPicPr>
            <a:picLocks noChangeAspect="1"/>
          </p:cNvPicPr>
          <p:nvPr/>
        </p:nvPicPr>
        <p:blipFill>
          <a:blip r:embed="rId4"/>
          <a:stretch>
            <a:fillRect/>
          </a:stretch>
        </p:blipFill>
        <p:spPr>
          <a:xfrm>
            <a:off x="7313048" y="553634"/>
            <a:ext cx="4336794" cy="2891196"/>
          </a:xfrm>
          <a:prstGeom prst="rect">
            <a:avLst/>
          </a:prstGeom>
        </p:spPr>
      </p:pic>
      <p:pic>
        <p:nvPicPr>
          <p:cNvPr id="5" name="図 4" descr="https://images.openai.com/static-rsc-4/Ic_iesrrIt0ODbSGbwvoj0XyfDyzlDjr2Qqc1QlhLWTQaaa7NKsjGXyQwzmrpGu4sHtdb2WNAdUPUpbTXMvnW3pw1avaB2WubfUNq7c1xQCZxwSODMANaAM7AqyjmvkKuoQXE9MKxWZpYFRqJ7gNal1LR8XSunmS7LErWXZwxzgg9K_KGak0zrhAob9VcKcs?purpose=fullsize">
            <a:extLst>
              <a:ext uri="{FF2B5EF4-FFF2-40B4-BE49-F238E27FC236}">
                <a16:creationId xmlns:a16="http://schemas.microsoft.com/office/drawing/2014/main" id="{B7A25F41-9201-DF28-48B2-A9D533E67C8E}"/>
              </a:ext>
            </a:extLst>
          </p:cNvPr>
          <p:cNvPicPr>
            <a:picLocks noChangeAspect="1"/>
          </p:cNvPicPr>
          <p:nvPr/>
        </p:nvPicPr>
        <p:blipFill>
          <a:blip r:embed="rId5"/>
          <a:stretch>
            <a:fillRect/>
          </a:stretch>
        </p:blipFill>
        <p:spPr>
          <a:xfrm>
            <a:off x="4913339" y="1999232"/>
            <a:ext cx="2034677" cy="3571283"/>
          </a:xfrm>
          <a:prstGeom prst="rect">
            <a:avLst/>
          </a:prstGeom>
        </p:spPr>
      </p:pic>
      <p:sp>
        <p:nvSpPr>
          <p:cNvPr id="7" name="スライド番号プレースホルダー 6">
            <a:extLst>
              <a:ext uri="{FF2B5EF4-FFF2-40B4-BE49-F238E27FC236}">
                <a16:creationId xmlns:a16="http://schemas.microsoft.com/office/drawing/2014/main" id="{150EE1EE-F8DA-C1BE-5ACA-FE1C86DCA433}"/>
              </a:ext>
            </a:extLst>
          </p:cNvPr>
          <p:cNvSpPr>
            <a:spLocks noGrp="1"/>
          </p:cNvSpPr>
          <p:nvPr>
            <p:ph type="sldNum" sz="quarter" idx="12"/>
          </p:nvPr>
        </p:nvSpPr>
        <p:spPr/>
        <p:txBody>
          <a:bodyPr/>
          <a:lstStyle/>
          <a:p>
            <a:fld id="{A65A5C87-DF58-40C8-B092-1DE63DB4547E}" type="slidenum">
              <a:rPr lang="en-US" smtClean="0"/>
              <a:t>6</a:t>
            </a:fld>
            <a:endParaRPr lang="en-US" dirty="0"/>
          </a:p>
        </p:txBody>
      </p:sp>
    </p:spTree>
    <p:extLst>
      <p:ext uri="{BB962C8B-B14F-4D97-AF65-F5344CB8AC3E}">
        <p14:creationId xmlns:p14="http://schemas.microsoft.com/office/powerpoint/2010/main" val="217578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446C40-D858-2024-1456-5012A2969747}"/>
              </a:ext>
            </a:extLst>
          </p:cNvPr>
          <p:cNvSpPr>
            <a:spLocks noGrp="1"/>
          </p:cNvSpPr>
          <p:nvPr>
            <p:ph type="title"/>
          </p:nvPr>
        </p:nvSpPr>
        <p:spPr/>
        <p:txBody>
          <a:bodyPr/>
          <a:lstStyle/>
          <a:p>
            <a:r>
              <a:rPr lang="ja-JP" altLang="ja-JP" dirty="0"/>
              <a:t>平安時代</a:t>
            </a:r>
            <a:endParaRPr kumimoji="1" lang="ja-JP" altLang="en-US" dirty="0"/>
          </a:p>
        </p:txBody>
      </p:sp>
      <p:sp>
        <p:nvSpPr>
          <p:cNvPr id="3" name="コンテンツ プレースホルダー 2">
            <a:extLst>
              <a:ext uri="{FF2B5EF4-FFF2-40B4-BE49-F238E27FC236}">
                <a16:creationId xmlns:a16="http://schemas.microsoft.com/office/drawing/2014/main" id="{E98B2EC3-E9BD-B753-E417-C88F445DE784}"/>
              </a:ext>
            </a:extLst>
          </p:cNvPr>
          <p:cNvSpPr>
            <a:spLocks noGrp="1"/>
          </p:cNvSpPr>
          <p:nvPr>
            <p:ph idx="1"/>
          </p:nvPr>
        </p:nvSpPr>
        <p:spPr>
          <a:xfrm>
            <a:off x="1115568" y="2054711"/>
            <a:ext cx="10168128" cy="4117489"/>
          </a:xfrm>
        </p:spPr>
        <p:txBody>
          <a:bodyPr>
            <a:normAutofit fontScale="85000" lnSpcReduction="20000"/>
          </a:bodyPr>
          <a:lstStyle/>
          <a:p>
            <a:pPr>
              <a:buNone/>
            </a:pPr>
            <a:r>
              <a:rPr lang="ja-JP" altLang="ja-JP" dirty="0"/>
              <a:t>日本らしさの誕生</a:t>
            </a:r>
          </a:p>
          <a:p>
            <a:pPr>
              <a:buNone/>
            </a:pPr>
            <a:endParaRPr lang="ja-JP" altLang="ja-JP" dirty="0"/>
          </a:p>
          <a:p>
            <a:pPr>
              <a:buNone/>
            </a:pPr>
            <a:r>
              <a:rPr lang="ja-JP" altLang="ja-JP" dirty="0"/>
              <a:t>特徴</a:t>
            </a:r>
          </a:p>
          <a:p>
            <a:r>
              <a:rPr lang="ja-JP" altLang="ja-JP" dirty="0"/>
              <a:t>やまと絵 </a:t>
            </a:r>
          </a:p>
          <a:p>
            <a:r>
              <a:rPr lang="ja-JP" altLang="ja-JP" dirty="0"/>
              <a:t>かな文字 </a:t>
            </a:r>
          </a:p>
          <a:p>
            <a:r>
              <a:rPr lang="ja-JP" altLang="ja-JP" dirty="0"/>
              <a:t>源氏物語 </a:t>
            </a:r>
            <a:br>
              <a:rPr lang="en-US" altLang="ja-JP" dirty="0"/>
            </a:br>
            <a:endParaRPr lang="ja-JP" altLang="ja-JP" dirty="0"/>
          </a:p>
          <a:p>
            <a:pPr>
              <a:buNone/>
            </a:pPr>
            <a:r>
              <a:rPr lang="ja-JP" altLang="ja-JP" dirty="0"/>
              <a:t>問い</a:t>
            </a:r>
            <a:r>
              <a:rPr lang="ja-JP" altLang="en-US" dirty="0"/>
              <a:t>？？</a:t>
            </a:r>
            <a:endParaRPr lang="ja-JP" altLang="ja-JP" dirty="0"/>
          </a:p>
          <a:p>
            <a:pPr>
              <a:buNone/>
            </a:pPr>
            <a:r>
              <a:rPr lang="ja-JP" altLang="ja-JP" dirty="0"/>
              <a:t>「日本らしさって何だろう？」</a:t>
            </a:r>
          </a:p>
          <a:p>
            <a:endParaRPr kumimoji="1" lang="ja-JP" altLang="en-US" dirty="0"/>
          </a:p>
        </p:txBody>
      </p:sp>
      <p:pic>
        <p:nvPicPr>
          <p:cNvPr id="6" name="図 5" descr="https://images.openai.com/static-rsc-4/gp7kQpz8O6mNJoDWhg6WejWCoq6obMfutEOSf7pEUVfpihjNrly9CJ7FY3blkVFOC1D9W1XXjK1Z40MmOITOHkmVnEqtewrZHt1DkQ_Zpx2m16LE0eyVXAqXojaBELx3bFDvCQOQ0Sqwwx-iqycd7n-3p-QL570UIr-Fx5Bytt0MDFcQlxbvBAVPgKAYKlgk?purpose=fullsize">
            <a:extLst>
              <a:ext uri="{FF2B5EF4-FFF2-40B4-BE49-F238E27FC236}">
                <a16:creationId xmlns:a16="http://schemas.microsoft.com/office/drawing/2014/main" id="{4F8701FF-E237-591A-0B27-1D9479EF9A30}"/>
              </a:ext>
            </a:extLst>
          </p:cNvPr>
          <p:cNvPicPr>
            <a:picLocks noChangeAspect="1"/>
          </p:cNvPicPr>
          <p:nvPr/>
        </p:nvPicPr>
        <p:blipFill>
          <a:blip r:embed="rId3"/>
          <a:stretch>
            <a:fillRect/>
          </a:stretch>
        </p:blipFill>
        <p:spPr>
          <a:xfrm>
            <a:off x="8030817" y="685800"/>
            <a:ext cx="3737878" cy="2424948"/>
          </a:xfrm>
          <a:prstGeom prst="rect">
            <a:avLst/>
          </a:prstGeom>
        </p:spPr>
      </p:pic>
      <p:pic>
        <p:nvPicPr>
          <p:cNvPr id="5" name="図 4" descr="https://images.openai.com/static-rsc-4/-chFNz-wXwp36PvNnPHqG7NkU6-JKNpduIhJF4gy4RNnoCb7tMwfZ1nf7iMSVjytUMv4HLF0OuPnNF15oTcm5luyLf4F9HB9Z_39gw7UIOd0k_Ioi2_qNSy75QdFaOr9S7l8S17xYYXLhl0i45Arv3PyRvAIhwmtdIl95GHP8wrmQ8dnZmgts4WWmhJLy5np?purpose=fullsize">
            <a:extLst>
              <a:ext uri="{FF2B5EF4-FFF2-40B4-BE49-F238E27FC236}">
                <a16:creationId xmlns:a16="http://schemas.microsoft.com/office/drawing/2014/main" id="{BA2E4F0E-F84E-09C6-E31F-9323A6370122}"/>
              </a:ext>
            </a:extLst>
          </p:cNvPr>
          <p:cNvPicPr>
            <a:picLocks noChangeAspect="1"/>
          </p:cNvPicPr>
          <p:nvPr/>
        </p:nvPicPr>
        <p:blipFill>
          <a:blip r:embed="rId4"/>
          <a:stretch>
            <a:fillRect/>
          </a:stretch>
        </p:blipFill>
        <p:spPr>
          <a:xfrm>
            <a:off x="8137646" y="3529803"/>
            <a:ext cx="3524220" cy="2642397"/>
          </a:xfrm>
          <a:prstGeom prst="rect">
            <a:avLst/>
          </a:prstGeom>
        </p:spPr>
      </p:pic>
      <p:pic>
        <p:nvPicPr>
          <p:cNvPr id="4" name="図 3" descr="https://images.openai.com/static-rsc-4/ltTOEEqUZKHR2BOqAFDnibA1uH7sKMUnTlCH3-vV0zia6qxkvW1KhFw-L-qbd27kGUyyx9g4j6cR7I-IhmUVkjzaJm60U4keF9Fi1slrOfwPf9hRpPnDcdfp8zPwA-cChERrPqBR69pFFxbSnDEsiXfdEzQksXv68NLHJWHUCzGxmGHILeQuOcTKfT_rh2Bk?purpose=fullsize">
            <a:extLst>
              <a:ext uri="{FF2B5EF4-FFF2-40B4-BE49-F238E27FC236}">
                <a16:creationId xmlns:a16="http://schemas.microsoft.com/office/drawing/2014/main" id="{C3CD5216-758F-36C4-3B46-A3FFE1EB734E}"/>
              </a:ext>
            </a:extLst>
          </p:cNvPr>
          <p:cNvPicPr>
            <a:picLocks noChangeAspect="1"/>
          </p:cNvPicPr>
          <p:nvPr/>
        </p:nvPicPr>
        <p:blipFill>
          <a:blip r:embed="rId5"/>
          <a:stretch>
            <a:fillRect/>
          </a:stretch>
        </p:blipFill>
        <p:spPr>
          <a:xfrm>
            <a:off x="5248047" y="1216152"/>
            <a:ext cx="2511429" cy="3108960"/>
          </a:xfrm>
          <a:prstGeom prst="rect">
            <a:avLst/>
          </a:prstGeom>
        </p:spPr>
      </p:pic>
      <p:sp>
        <p:nvSpPr>
          <p:cNvPr id="7" name="スライド番号プレースホルダー 6">
            <a:extLst>
              <a:ext uri="{FF2B5EF4-FFF2-40B4-BE49-F238E27FC236}">
                <a16:creationId xmlns:a16="http://schemas.microsoft.com/office/drawing/2014/main" id="{FEF49931-13B5-9A1F-77BB-34DDCF559F2C}"/>
              </a:ext>
            </a:extLst>
          </p:cNvPr>
          <p:cNvSpPr>
            <a:spLocks noGrp="1"/>
          </p:cNvSpPr>
          <p:nvPr>
            <p:ph type="sldNum" sz="quarter" idx="12"/>
          </p:nvPr>
        </p:nvSpPr>
        <p:spPr/>
        <p:txBody>
          <a:bodyPr/>
          <a:lstStyle/>
          <a:p>
            <a:fld id="{A65A5C87-DF58-40C8-B092-1DE63DB4547E}" type="slidenum">
              <a:rPr lang="en-US" smtClean="0"/>
              <a:t>7</a:t>
            </a:fld>
            <a:endParaRPr lang="en-US" dirty="0"/>
          </a:p>
        </p:txBody>
      </p:sp>
    </p:spTree>
    <p:extLst>
      <p:ext uri="{BB962C8B-B14F-4D97-AF65-F5344CB8AC3E}">
        <p14:creationId xmlns:p14="http://schemas.microsoft.com/office/powerpoint/2010/main" val="4155834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5EE34B-4B40-56F9-4DC8-FAF895857B8D}"/>
              </a:ext>
            </a:extLst>
          </p:cNvPr>
          <p:cNvSpPr>
            <a:spLocks noGrp="1"/>
          </p:cNvSpPr>
          <p:nvPr>
            <p:ph type="title"/>
          </p:nvPr>
        </p:nvSpPr>
        <p:spPr/>
        <p:txBody>
          <a:bodyPr/>
          <a:lstStyle/>
          <a:p>
            <a:r>
              <a:rPr lang="ja-JP" altLang="ja-JP" dirty="0"/>
              <a:t>鎌倉時代</a:t>
            </a:r>
            <a:endParaRPr kumimoji="1" lang="ja-JP" altLang="en-US" dirty="0"/>
          </a:p>
        </p:txBody>
      </p:sp>
      <p:sp>
        <p:nvSpPr>
          <p:cNvPr id="3" name="コンテンツ プレースホルダー 2">
            <a:extLst>
              <a:ext uri="{FF2B5EF4-FFF2-40B4-BE49-F238E27FC236}">
                <a16:creationId xmlns:a16="http://schemas.microsoft.com/office/drawing/2014/main" id="{2112270F-7523-FA50-6E38-B0E3D4BC1359}"/>
              </a:ext>
            </a:extLst>
          </p:cNvPr>
          <p:cNvSpPr>
            <a:spLocks noGrp="1"/>
          </p:cNvSpPr>
          <p:nvPr>
            <p:ph idx="1"/>
          </p:nvPr>
        </p:nvSpPr>
        <p:spPr/>
        <p:txBody>
          <a:bodyPr/>
          <a:lstStyle/>
          <a:p>
            <a:pPr>
              <a:buNone/>
            </a:pPr>
            <a:r>
              <a:rPr lang="ja-JP" altLang="ja-JP" dirty="0"/>
              <a:t>リアルな表現へ</a:t>
            </a:r>
          </a:p>
          <a:p>
            <a:pPr>
              <a:buNone/>
            </a:pPr>
            <a:endParaRPr lang="ja-JP" altLang="ja-JP" dirty="0"/>
          </a:p>
          <a:p>
            <a:pPr>
              <a:buNone/>
            </a:pPr>
            <a:r>
              <a:rPr lang="ja-JP" altLang="ja-JP" dirty="0"/>
              <a:t>特徴</a:t>
            </a:r>
          </a:p>
          <a:p>
            <a:r>
              <a:rPr lang="ja-JP" altLang="ja-JP" dirty="0"/>
              <a:t>武士の時代 </a:t>
            </a:r>
          </a:p>
          <a:p>
            <a:r>
              <a:rPr lang="ja-JP" altLang="ja-JP" dirty="0"/>
              <a:t>力強さ </a:t>
            </a:r>
          </a:p>
          <a:p>
            <a:r>
              <a:rPr lang="ja-JP" altLang="ja-JP" dirty="0"/>
              <a:t>写実性</a:t>
            </a:r>
          </a:p>
          <a:p>
            <a:endParaRPr kumimoji="1" lang="ja-JP" altLang="en-US" dirty="0"/>
          </a:p>
        </p:txBody>
      </p:sp>
      <p:pic>
        <p:nvPicPr>
          <p:cNvPr id="6" name="図 5" descr="https://images.openai.com/static-rsc-4/CgXOp5WHrNhrAGfZGBuZ2yHHOUttQBLc47KfZL9HZxhq2i2zPhEnwHxxcZxuxby-O_s31fRvQWQ_knU2AAej6piq3ZX3_PmECGrXOw6yfNKUEhpLEFvJ-2THK_LaVSpME_M5HLp44Q4JOEjrKr941xjlSLSH5FKBkz9-XR3WQNIkIbS8iH2RLMCHK28WLD6H?purpose=fullsize">
            <a:extLst>
              <a:ext uri="{FF2B5EF4-FFF2-40B4-BE49-F238E27FC236}">
                <a16:creationId xmlns:a16="http://schemas.microsoft.com/office/drawing/2014/main" id="{45A7C5DB-A49F-A9BE-5B41-EED0431E2EA9}"/>
              </a:ext>
            </a:extLst>
          </p:cNvPr>
          <p:cNvPicPr>
            <a:picLocks noChangeAspect="1"/>
          </p:cNvPicPr>
          <p:nvPr/>
        </p:nvPicPr>
        <p:blipFill>
          <a:blip r:embed="rId3"/>
          <a:stretch>
            <a:fillRect/>
          </a:stretch>
        </p:blipFill>
        <p:spPr>
          <a:xfrm>
            <a:off x="9363310" y="3207025"/>
            <a:ext cx="2202106" cy="3107713"/>
          </a:xfrm>
          <a:prstGeom prst="rect">
            <a:avLst/>
          </a:prstGeom>
        </p:spPr>
      </p:pic>
      <p:pic>
        <p:nvPicPr>
          <p:cNvPr id="5" name="図 4" descr="https://images.openai.com/static-rsc-4/8-s-3NmhcqJXg36TX0YtNyqP0x043C31Wpee23pimZ_whiQR_SfO5Znk6l_aW-1kzorYBHivrKDXdYXDzmx7SlSJYI6cIJ0pvGcgfx2SSkahb2Cc9zBej2elpeOaeUHh7mYYErpV1s2hvR4L28SG4QEJKaDPt2zqKC-AWhAo3PjZ4aculgwsr6Ow1bv9msrO?purpose=fullsize">
            <a:extLst>
              <a:ext uri="{FF2B5EF4-FFF2-40B4-BE49-F238E27FC236}">
                <a16:creationId xmlns:a16="http://schemas.microsoft.com/office/drawing/2014/main" id="{9A05228F-481E-41CE-2C5E-E6E77C892D20}"/>
              </a:ext>
            </a:extLst>
          </p:cNvPr>
          <p:cNvPicPr>
            <a:picLocks noChangeAspect="1"/>
          </p:cNvPicPr>
          <p:nvPr/>
        </p:nvPicPr>
        <p:blipFill>
          <a:blip r:embed="rId4"/>
          <a:stretch>
            <a:fillRect/>
          </a:stretch>
        </p:blipFill>
        <p:spPr>
          <a:xfrm>
            <a:off x="5531976" y="1728216"/>
            <a:ext cx="2629648" cy="3506198"/>
          </a:xfrm>
          <a:prstGeom prst="rect">
            <a:avLst/>
          </a:prstGeom>
        </p:spPr>
      </p:pic>
      <p:pic>
        <p:nvPicPr>
          <p:cNvPr id="4" name="図 3" descr="https://images.openai.com/static-rsc-4/frrku_MS5e3lp4A9jYhibfaDdOtOwV14fy_y2u-cjpn9RUhdweuQTNSq2y92dAJFlrP7efEY8XZHbBFhcwYFwjDFQ6LWio1OLs0kqrZi8TsVYzG3lmKu20qRdl0ESrKyfc8H9Jsb5VDsxmHJTuNzfoj2RjFvNhdUQs3UqfE3D1nniQqizbcjvx5xrJ1ro8Tn?purpose=fullsize">
            <a:extLst>
              <a:ext uri="{FF2B5EF4-FFF2-40B4-BE49-F238E27FC236}">
                <a16:creationId xmlns:a16="http://schemas.microsoft.com/office/drawing/2014/main" id="{5BE5288E-D08A-CB1C-45BD-79962254EDA1}"/>
              </a:ext>
            </a:extLst>
          </p:cNvPr>
          <p:cNvPicPr>
            <a:picLocks noChangeAspect="1"/>
          </p:cNvPicPr>
          <p:nvPr/>
        </p:nvPicPr>
        <p:blipFill>
          <a:blip r:embed="rId5"/>
          <a:stretch>
            <a:fillRect/>
          </a:stretch>
        </p:blipFill>
        <p:spPr>
          <a:xfrm>
            <a:off x="8443344" y="610348"/>
            <a:ext cx="1839931" cy="2596677"/>
          </a:xfrm>
          <a:prstGeom prst="rect">
            <a:avLst/>
          </a:prstGeom>
        </p:spPr>
      </p:pic>
      <p:sp>
        <p:nvSpPr>
          <p:cNvPr id="7" name="スライド番号プレースホルダー 6">
            <a:extLst>
              <a:ext uri="{FF2B5EF4-FFF2-40B4-BE49-F238E27FC236}">
                <a16:creationId xmlns:a16="http://schemas.microsoft.com/office/drawing/2014/main" id="{439E2990-6F8A-7239-C021-DE1C049A8AA2}"/>
              </a:ext>
            </a:extLst>
          </p:cNvPr>
          <p:cNvSpPr>
            <a:spLocks noGrp="1"/>
          </p:cNvSpPr>
          <p:nvPr>
            <p:ph type="sldNum" sz="quarter" idx="12"/>
          </p:nvPr>
        </p:nvSpPr>
        <p:spPr/>
        <p:txBody>
          <a:bodyPr/>
          <a:lstStyle/>
          <a:p>
            <a:fld id="{A65A5C87-DF58-40C8-B092-1DE63DB4547E}" type="slidenum">
              <a:rPr lang="en-US" smtClean="0"/>
              <a:t>8</a:t>
            </a:fld>
            <a:endParaRPr lang="en-US" dirty="0"/>
          </a:p>
        </p:txBody>
      </p:sp>
    </p:spTree>
    <p:extLst>
      <p:ext uri="{BB962C8B-B14F-4D97-AF65-F5344CB8AC3E}">
        <p14:creationId xmlns:p14="http://schemas.microsoft.com/office/powerpoint/2010/main" val="146181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C88866-0148-7FC9-78C1-2F34EFB3DAA3}"/>
              </a:ext>
            </a:extLst>
          </p:cNvPr>
          <p:cNvSpPr>
            <a:spLocks noGrp="1"/>
          </p:cNvSpPr>
          <p:nvPr>
            <p:ph type="title"/>
          </p:nvPr>
        </p:nvSpPr>
        <p:spPr/>
        <p:txBody>
          <a:bodyPr/>
          <a:lstStyle/>
          <a:p>
            <a:r>
              <a:rPr lang="ja-JP" altLang="ja-JP" dirty="0"/>
              <a:t>室町時代</a:t>
            </a:r>
            <a:endParaRPr kumimoji="1" lang="ja-JP" altLang="en-US" dirty="0"/>
          </a:p>
        </p:txBody>
      </p:sp>
      <p:sp>
        <p:nvSpPr>
          <p:cNvPr id="3" name="コンテンツ プレースホルダー 2">
            <a:extLst>
              <a:ext uri="{FF2B5EF4-FFF2-40B4-BE49-F238E27FC236}">
                <a16:creationId xmlns:a16="http://schemas.microsoft.com/office/drawing/2014/main" id="{B5B9BDAE-B0E0-F6C6-8ACA-316E12744702}"/>
              </a:ext>
            </a:extLst>
          </p:cNvPr>
          <p:cNvSpPr>
            <a:spLocks noGrp="1"/>
          </p:cNvSpPr>
          <p:nvPr>
            <p:ph idx="1"/>
          </p:nvPr>
        </p:nvSpPr>
        <p:spPr/>
        <p:txBody>
          <a:bodyPr>
            <a:normAutofit fontScale="92500" lnSpcReduction="10000"/>
          </a:bodyPr>
          <a:lstStyle/>
          <a:p>
            <a:pPr>
              <a:buNone/>
            </a:pPr>
            <a:r>
              <a:rPr lang="ja-JP" altLang="ja-JP" dirty="0"/>
              <a:t>禅と水墨画</a:t>
            </a:r>
          </a:p>
          <a:p>
            <a:pPr>
              <a:buNone/>
            </a:pPr>
            <a:r>
              <a:rPr lang="ja-JP" altLang="ja-JP" dirty="0"/>
              <a:t>特徴</a:t>
            </a:r>
          </a:p>
          <a:p>
            <a:r>
              <a:rPr lang="ja-JP" altLang="ja-JP" dirty="0"/>
              <a:t>わび </a:t>
            </a:r>
          </a:p>
          <a:p>
            <a:r>
              <a:rPr lang="ja-JP" altLang="ja-JP" dirty="0"/>
              <a:t>さび </a:t>
            </a:r>
          </a:p>
          <a:p>
            <a:r>
              <a:rPr lang="ja-JP" altLang="ja-JP" dirty="0"/>
              <a:t>余白の美 </a:t>
            </a:r>
          </a:p>
          <a:p>
            <a:pPr>
              <a:buNone/>
            </a:pPr>
            <a:r>
              <a:rPr lang="ja-JP" altLang="ja-JP" dirty="0"/>
              <a:t>問い</a:t>
            </a:r>
          </a:p>
          <a:p>
            <a:pPr>
              <a:buNone/>
            </a:pPr>
            <a:r>
              <a:rPr lang="ja-JP" altLang="ja-JP" dirty="0"/>
              <a:t>「なぜ何も描いていない部分が美しいのか？」</a:t>
            </a:r>
          </a:p>
          <a:p>
            <a:endParaRPr kumimoji="1" lang="ja-JP" altLang="en-US" dirty="0"/>
          </a:p>
        </p:txBody>
      </p:sp>
      <p:pic>
        <p:nvPicPr>
          <p:cNvPr id="6" name="図 5" descr="https://images.openai.com/static-rsc-4/FS2c1B43xyTUXaQhm94NyBSpvnzIJLumqivT8XXPI99MV5VzGDTy-l9FoXiu5avlPjkaQm8taFLW3qULX6tYMuXJD-qTOUC3UUea8Zl3qp3HU_ZfxcL-2XTDzmYyF_Kd_0TqNQQUoWZ5qLGyuplOUoD-RiuyoYK2o2X0gakP6zJ94DtLUVoYJ9T4WmBrheAG?purpose=fullsize">
            <a:extLst>
              <a:ext uri="{FF2B5EF4-FFF2-40B4-BE49-F238E27FC236}">
                <a16:creationId xmlns:a16="http://schemas.microsoft.com/office/drawing/2014/main" id="{B8148379-E507-6464-F258-EF53BF2FA4A7}"/>
              </a:ext>
            </a:extLst>
          </p:cNvPr>
          <p:cNvPicPr>
            <a:picLocks noChangeAspect="1"/>
          </p:cNvPicPr>
          <p:nvPr/>
        </p:nvPicPr>
        <p:blipFill>
          <a:blip r:embed="rId3"/>
          <a:stretch>
            <a:fillRect/>
          </a:stretch>
        </p:blipFill>
        <p:spPr>
          <a:xfrm>
            <a:off x="8326204" y="3916704"/>
            <a:ext cx="3386631" cy="2255496"/>
          </a:xfrm>
          <a:prstGeom prst="rect">
            <a:avLst/>
          </a:prstGeom>
        </p:spPr>
      </p:pic>
      <p:pic>
        <p:nvPicPr>
          <p:cNvPr id="5" name="図 4" descr="https://images.openai.com/static-rsc-4/9CdvN8sxOrwqJxR7ZBYrg9QbT5KkvcSfWb_LlTja894PseQzelOV9KKCIUK8dl1YKb1jqSOxfjntD8txXmu1ekt3s5JSCrWRND8LGo6iKuFflz-5GtqdPVEA9h4LUmTkVI9r7Rmfpunw6m0_DU-VcFD5OUnjxK3gJ6ly1kYGgjBOBgk81-opUlHgMFZkmGYK?purpose=fullsize">
            <a:extLst>
              <a:ext uri="{FF2B5EF4-FFF2-40B4-BE49-F238E27FC236}">
                <a16:creationId xmlns:a16="http://schemas.microsoft.com/office/drawing/2014/main" id="{D80420EC-FEEB-E960-0DA6-6C807D132537}"/>
              </a:ext>
            </a:extLst>
          </p:cNvPr>
          <p:cNvPicPr>
            <a:picLocks noChangeAspect="1"/>
          </p:cNvPicPr>
          <p:nvPr/>
        </p:nvPicPr>
        <p:blipFill>
          <a:blip r:embed="rId4"/>
          <a:stretch>
            <a:fillRect/>
          </a:stretch>
        </p:blipFill>
        <p:spPr>
          <a:xfrm>
            <a:off x="8402890" y="548640"/>
            <a:ext cx="3192461" cy="3096687"/>
          </a:xfrm>
          <a:prstGeom prst="rect">
            <a:avLst/>
          </a:prstGeom>
        </p:spPr>
      </p:pic>
      <p:pic>
        <p:nvPicPr>
          <p:cNvPr id="4" name="図 3" descr="https://images.openai.com/static-rsc-4/nn-4bL_hN_efn4wcYED1IxALrLSqJvXq_rLJkViu-ibstz9UiVZA6CUH3i7aKCnmuHI97bD5ew8gBsNdc2KrIZ--wBbcfpu2VvHvVL-X710Fsjq21th5M0fYpSdPwr_nVwhkfqiQ60_H4-G6zvbows5hQbtxfTd8pD_mPmc2PQaCK_HQLEsQ5a3W-Ggr_wWb?purpose=fullsize">
            <a:extLst>
              <a:ext uri="{FF2B5EF4-FFF2-40B4-BE49-F238E27FC236}">
                <a16:creationId xmlns:a16="http://schemas.microsoft.com/office/drawing/2014/main" id="{BD3674B0-A55D-F9C1-2862-40C7BF60251E}"/>
              </a:ext>
            </a:extLst>
          </p:cNvPr>
          <p:cNvPicPr>
            <a:picLocks noChangeAspect="1"/>
          </p:cNvPicPr>
          <p:nvPr/>
        </p:nvPicPr>
        <p:blipFill>
          <a:blip r:embed="rId5"/>
          <a:stretch>
            <a:fillRect/>
          </a:stretch>
        </p:blipFill>
        <p:spPr>
          <a:xfrm>
            <a:off x="5791724" y="548640"/>
            <a:ext cx="2222825" cy="3527433"/>
          </a:xfrm>
          <a:prstGeom prst="rect">
            <a:avLst/>
          </a:prstGeom>
        </p:spPr>
      </p:pic>
      <p:sp>
        <p:nvSpPr>
          <p:cNvPr id="7" name="スライド番号プレースホルダー 6">
            <a:extLst>
              <a:ext uri="{FF2B5EF4-FFF2-40B4-BE49-F238E27FC236}">
                <a16:creationId xmlns:a16="http://schemas.microsoft.com/office/drawing/2014/main" id="{1004CD45-FB89-029A-E500-0EC2C66E0F72}"/>
              </a:ext>
            </a:extLst>
          </p:cNvPr>
          <p:cNvSpPr>
            <a:spLocks noGrp="1"/>
          </p:cNvSpPr>
          <p:nvPr>
            <p:ph type="sldNum" sz="quarter" idx="12"/>
          </p:nvPr>
        </p:nvSpPr>
        <p:spPr/>
        <p:txBody>
          <a:bodyPr/>
          <a:lstStyle/>
          <a:p>
            <a:fld id="{A65A5C87-DF58-40C8-B092-1DE63DB4547E}" type="slidenum">
              <a:rPr lang="en-US" smtClean="0"/>
              <a:t>9</a:t>
            </a:fld>
            <a:endParaRPr lang="en-US" dirty="0"/>
          </a:p>
        </p:txBody>
      </p:sp>
    </p:spTree>
    <p:extLst>
      <p:ext uri="{BB962C8B-B14F-4D97-AF65-F5344CB8AC3E}">
        <p14:creationId xmlns:p14="http://schemas.microsoft.com/office/powerpoint/2010/main" val="4204644605"/>
      </p:ext>
    </p:extLst>
  </p:cSld>
  <p:clrMapOvr>
    <a:masterClrMapping/>
  </p:clrMapOvr>
</p:sld>
</file>

<file path=ppt/theme/theme1.xml><?xml version="1.0" encoding="utf-8"?>
<a:theme xmlns:a="http://schemas.openxmlformats.org/drawingml/2006/main" name="AccentBoxVTI">
  <a:themeElements>
    <a:clrScheme name="紫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2207</Words>
  <Application>Microsoft Office PowerPoint</Application>
  <PresentationFormat>ワイド画面</PresentationFormat>
  <Paragraphs>194</Paragraphs>
  <Slides>15</Slides>
  <Notes>15</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15</vt:i4>
      </vt:variant>
    </vt:vector>
  </HeadingPairs>
  <TitlesOfParts>
    <vt:vector size="19" baseType="lpstr">
      <vt:lpstr>游ゴシック</vt:lpstr>
      <vt:lpstr>Arial</vt:lpstr>
      <vt:lpstr>Avenir Next LT Pro</vt:lpstr>
      <vt:lpstr>AccentBoxVTI</vt:lpstr>
      <vt:lpstr>日本美術史</vt:lpstr>
      <vt:lpstr>今日の授業で分かること</vt:lpstr>
      <vt:lpstr>日本美術を一言でいうと？</vt:lpstr>
      <vt:lpstr>縄文時代約　1万3000年前～ 　</vt:lpstr>
      <vt:lpstr>弥生時代</vt:lpstr>
      <vt:lpstr>飛鳥・奈良時代</vt:lpstr>
      <vt:lpstr>平安時代</vt:lpstr>
      <vt:lpstr>鎌倉時代</vt:lpstr>
      <vt:lpstr>室町時代</vt:lpstr>
      <vt:lpstr>桃山時代</vt:lpstr>
      <vt:lpstr>江戸時代</vt:lpstr>
      <vt:lpstr>明治時代</vt:lpstr>
      <vt:lpstr>現代アート</vt:lpstr>
      <vt:lpstr>まとめ</vt:lpstr>
      <vt:lpstr>振り返りワーク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伸子 勝又</dc:creator>
  <cp:lastModifiedBy>伸子 勝又</cp:lastModifiedBy>
  <cp:revision>2</cp:revision>
  <dcterms:created xsi:type="dcterms:W3CDTF">2026-07-01T01:02:49Z</dcterms:created>
  <dcterms:modified xsi:type="dcterms:W3CDTF">2026-08-17T06:15:59Z</dcterms:modified>
</cp:coreProperties>
</file>